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773" r:id="rId2"/>
  </p:sldMasterIdLst>
  <p:notesMasterIdLst>
    <p:notesMasterId r:id="rId60"/>
  </p:notesMasterIdLst>
  <p:handoutMasterIdLst>
    <p:handoutMasterId r:id="rId61"/>
  </p:handoutMasterIdLst>
  <p:sldIdLst>
    <p:sldId id="256" r:id="rId3"/>
    <p:sldId id="326" r:id="rId4"/>
    <p:sldId id="327" r:id="rId5"/>
    <p:sldId id="287" r:id="rId6"/>
    <p:sldId id="289" r:id="rId7"/>
    <p:sldId id="290" r:id="rId8"/>
    <p:sldId id="320" r:id="rId9"/>
    <p:sldId id="294" r:id="rId10"/>
    <p:sldId id="295" r:id="rId11"/>
    <p:sldId id="296" r:id="rId12"/>
    <p:sldId id="297" r:id="rId13"/>
    <p:sldId id="298" r:id="rId14"/>
    <p:sldId id="299" r:id="rId15"/>
    <p:sldId id="300" r:id="rId16"/>
    <p:sldId id="321" r:id="rId17"/>
    <p:sldId id="322" r:id="rId18"/>
    <p:sldId id="304" r:id="rId19"/>
    <p:sldId id="305" r:id="rId20"/>
    <p:sldId id="318" r:id="rId21"/>
    <p:sldId id="323" r:id="rId22"/>
    <p:sldId id="328" r:id="rId23"/>
    <p:sldId id="324" r:id="rId24"/>
    <p:sldId id="310" r:id="rId25"/>
    <p:sldId id="311" r:id="rId26"/>
    <p:sldId id="312" r:id="rId27"/>
    <p:sldId id="313" r:id="rId28"/>
    <p:sldId id="314" r:id="rId29"/>
    <p:sldId id="315" r:id="rId30"/>
    <p:sldId id="316" r:id="rId31"/>
    <p:sldId id="329" r:id="rId32"/>
    <p:sldId id="275" r:id="rId33"/>
    <p:sldId id="261" r:id="rId34"/>
    <p:sldId id="260" r:id="rId35"/>
    <p:sldId id="268" r:id="rId36"/>
    <p:sldId id="269" r:id="rId37"/>
    <p:sldId id="270" r:id="rId38"/>
    <p:sldId id="271" r:id="rId39"/>
    <p:sldId id="272" r:id="rId40"/>
    <p:sldId id="330" r:id="rId41"/>
    <p:sldId id="276" r:id="rId42"/>
    <p:sldId id="262" r:id="rId43"/>
    <p:sldId id="273" r:id="rId44"/>
    <p:sldId id="331" r:id="rId45"/>
    <p:sldId id="332" r:id="rId46"/>
    <p:sldId id="333" r:id="rId47"/>
    <p:sldId id="334" r:id="rId48"/>
    <p:sldId id="335" r:id="rId49"/>
    <p:sldId id="336" r:id="rId50"/>
    <p:sldId id="337" r:id="rId51"/>
    <p:sldId id="338" r:id="rId52"/>
    <p:sldId id="339" r:id="rId53"/>
    <p:sldId id="340" r:id="rId54"/>
    <p:sldId id="341" r:id="rId55"/>
    <p:sldId id="342" r:id="rId56"/>
    <p:sldId id="343" r:id="rId57"/>
    <p:sldId id="344" r:id="rId58"/>
    <p:sldId id="345" r:id="rId5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ric Herzog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0066"/>
    <a:srgbClr val="FF3399"/>
    <a:srgbClr val="5F5F5F"/>
    <a:srgbClr val="FFFF66"/>
    <a:srgbClr val="FFCC00"/>
    <a:srgbClr val="00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7" autoAdjust="0"/>
    <p:restoredTop sz="89801" autoAdjust="0"/>
  </p:normalViewPr>
  <p:slideViewPr>
    <p:cSldViewPr>
      <p:cViewPr>
        <p:scale>
          <a:sx n="66" d="100"/>
          <a:sy n="66" d="100"/>
        </p:scale>
        <p:origin x="-1212" y="-198"/>
      </p:cViewPr>
      <p:guideLst>
        <p:guide orient="horz" pos="1536"/>
        <p:guide pos="960"/>
      </p:guideLst>
    </p:cSldViewPr>
  </p:slideViewPr>
  <p:outlineViewPr>
    <p:cViewPr>
      <p:scale>
        <a:sx n="33" d="100"/>
        <a:sy n="33" d="100"/>
      </p:scale>
      <p:origin x="48" y="132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notesMaster" Target="notesMasters/notesMaster1.xml"/><Relationship Id="rId65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3.xml"/><Relationship Id="rId2" Type="http://schemas.openxmlformats.org/officeDocument/2006/relationships/slide" Target="slides/slide42.xml"/><Relationship Id="rId1" Type="http://schemas.openxmlformats.org/officeDocument/2006/relationships/slide" Target="slides/slide4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D6B99CF5-A6F6-4D4A-9171-741532C192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E2796EC8-CE0F-4E9B-A1D5-B4294EA512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036D64-F4DC-49E8-A96E-9DB1C7B1ED83}" type="slidenum">
              <a:rPr lang="en-US" smtClean="0">
                <a:ea typeface="Arial Unicode MS" pitchFamily="34" charset="-128"/>
                <a:cs typeface="Arial Unicode MS" pitchFamily="34" charset="-128"/>
              </a:rPr>
              <a:pPr/>
              <a:t>2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80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385575-8723-4B08-85ED-920C8AE8A978}" type="slidenum">
              <a:rPr lang="en-US" smtClean="0">
                <a:ea typeface="Arial Unicode MS" pitchFamily="34" charset="-128"/>
                <a:cs typeface="Arial Unicode MS" pitchFamily="34" charset="-128"/>
              </a:rPr>
              <a:pPr/>
              <a:t>12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SG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558275-B2A0-4FDA-ACF3-D33498D4BDBB}" type="slidenum">
              <a:rPr lang="en-US" smtClean="0">
                <a:ea typeface="Arial Unicode MS" pitchFamily="34" charset="-128"/>
                <a:cs typeface="Arial Unicode MS" pitchFamily="34" charset="-128"/>
              </a:rPr>
              <a:pPr/>
              <a:t>13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SG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A22F30-4913-4765-AF2F-40E148173DA6}" type="slidenum">
              <a:rPr lang="en-US" smtClean="0">
                <a:ea typeface="Arial Unicode MS" pitchFamily="34" charset="-128"/>
                <a:cs typeface="Arial Unicode MS" pitchFamily="34" charset="-128"/>
              </a:rPr>
              <a:pPr/>
              <a:t>14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SG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127756-9616-4388-82B0-CDC7CC13C3D3}" type="slidenum">
              <a:rPr lang="en-US" smtClean="0">
                <a:ea typeface="Arial Unicode MS" pitchFamily="34" charset="-128"/>
                <a:cs typeface="Arial Unicode MS" pitchFamily="34" charset="-128"/>
              </a:rPr>
              <a:pPr/>
              <a:t>15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The process</a:t>
            </a:r>
            <a:br>
              <a:rPr lang="en-US" smtClean="0"/>
            </a:br>
            <a:r>
              <a:rPr lang="en-US" smtClean="0"/>
              <a:t>\(</a:t>
            </a:r>
            <a:br>
              <a:rPr lang="en-US" smtClean="0"/>
            </a:br>
            <a:r>
              <a:rPr lang="en-US" smtClean="0"/>
              <a:t>OP @ \WaitUntil t</a:t>
            </a:r>
            <a:br>
              <a:rPr lang="en-US" smtClean="0"/>
            </a:br>
            <a:r>
              <a:rPr lang="en-US" smtClean="0"/>
              <a:t>\)</a:t>
            </a:r>
            <a:br>
              <a:rPr lang="en-US" smtClean="0"/>
            </a:br>
            <a:r>
              <a:rPr lang="en-US" smtClean="0"/>
              <a:t>performs $OP$, but will not terminate until at least time $t$.</a:t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smtClean="0"/>
              <a:t>In the definition of the operation $Ready$, `$\interrupt$' is an interrupt operator.</a:t>
            </a:r>
            <a:br>
              <a:rPr lang="en-US" smtClean="0"/>
            </a:br>
            <a:r>
              <a:rPr lang="en-US" smtClean="0"/>
              <a:t>In general, \(  P \interrupt e \then Q\)</a:t>
            </a:r>
            <a:br>
              <a:rPr lang="en-US" smtClean="0"/>
            </a:br>
            <a:r>
              <a:rPr lang="en-US" smtClean="0"/>
              <a:t>denotes a process that performs $P$ until exception $e$, then transfer control to $Q$.</a:t>
            </a:r>
            <a:br>
              <a:rPr lang="en-US" smtClean="0"/>
            </a:br>
            <a:endParaRPr lang="en-SG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808400-67FB-45A3-94F3-373EF747AEDC}" type="slidenum">
              <a:rPr lang="en-US" smtClean="0">
                <a:ea typeface="Arial Unicode MS" pitchFamily="34" charset="-128"/>
                <a:cs typeface="Arial Unicode MS" pitchFamily="34" charset="-128"/>
              </a:rPr>
              <a:pPr/>
              <a:t>16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3212"/>
          </a:xfrm>
          <a:noFill/>
          <a:ln w="9525"/>
        </p:spPr>
        <p:txBody>
          <a:bodyPr/>
          <a:lstStyle/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358968-6E8F-4CA0-8E94-FBF54C113A2B}" type="slidenum">
              <a:rPr lang="en-US" smtClean="0">
                <a:ea typeface="Arial Unicode MS" pitchFamily="34" charset="-128"/>
                <a:cs typeface="Arial Unicode MS" pitchFamily="34" charset="-128"/>
              </a:rPr>
              <a:pPr/>
              <a:t>17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SG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663BA3-9291-436F-98FB-AA324898E50A}" type="slidenum">
              <a:rPr lang="en-US" smtClean="0">
                <a:ea typeface="Arial Unicode MS" pitchFamily="34" charset="-128"/>
                <a:cs typeface="Arial Unicode MS" pitchFamily="34" charset="-128"/>
              </a:rPr>
              <a:pPr/>
              <a:t>18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SG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4BF8D-04E5-47C9-BF9A-9B0159CD8BC3}" type="slidenum">
              <a:rPr lang="en-US" smtClean="0">
                <a:ea typeface="Arial Unicode MS" pitchFamily="34" charset="-128"/>
                <a:cs typeface="Arial Unicode MS" pitchFamily="34" charset="-128"/>
              </a:rPr>
              <a:pPr/>
              <a:t>19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r>
              <a:rPr lang="en-US" smtClean="0"/>
              <a:t>Diagram is too big.</a:t>
            </a:r>
            <a:endParaRPr lang="en-SG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DDE5A3-D707-41AE-BB10-FCCE776C1C02}" type="slidenum">
              <a:rPr lang="en-US" smtClean="0">
                <a:ea typeface="Arial Unicode MS" pitchFamily="34" charset="-128"/>
                <a:cs typeface="Arial Unicode MS" pitchFamily="34" charset="-128"/>
              </a:rPr>
              <a:pPr/>
              <a:t>20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CN" sz="1000" smtClean="0"/>
              <a:t>Constraint Logic Programming (CLP) began as a natural merger of two declarative paradigms: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smtClean="0"/>
              <a:t>constraint solving , and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smtClean="0"/>
              <a:t>logic programming</a:t>
            </a:r>
          </a:p>
          <a:p>
            <a:pPr eaLnBrk="1" hangingPunct="1"/>
            <a:endParaRPr lang="en-US" smtClean="0">
              <a:ea typeface="SimSun" pitchFamily="2" charset="-122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A53ABA-FBB4-43D1-B361-047A83989C95}" type="slidenum">
              <a:rPr lang="en-SG" smtClean="0">
                <a:ea typeface="Arial Unicode MS" pitchFamily="34" charset="-128"/>
                <a:cs typeface="Arial Unicode MS" pitchFamily="34" charset="-128"/>
              </a:rPr>
              <a:pPr/>
              <a:t>23</a:t>
            </a:fld>
            <a:endParaRPr lang="en-SG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r>
              <a:rPr lang="en-SG" smtClean="0"/>
              <a:t>This has happened to Jin Song when his wife dropped him to his office on the way to a shopping mall but</a:t>
            </a:r>
          </a:p>
          <a:p>
            <a:pPr eaLnBrk="1" hangingPunct="1"/>
            <a:r>
              <a:rPr lang="en-SG" smtClean="0"/>
              <a:t>the key-fob was in Jin Song's pocket. At the shopping mall, when the engine was turned off, the car could</a:t>
            </a:r>
          </a:p>
          <a:p>
            <a:pPr eaLnBrk="1" hangingPunct="1"/>
            <a:r>
              <a:rPr lang="en-SG" smtClean="0"/>
              <a:t>not be locked or re-started again. Jin Song had to take a taxi to the mall to pass the key-fob.</a:t>
            </a:r>
          </a:p>
          <a:p>
            <a:pPr eaLnBrk="1" hangingPunct="1"/>
            <a:r>
              <a:rPr lang="en-SG" smtClean="0"/>
              <a:t>This really motivated Jin Song to come up the model :-)</a:t>
            </a:r>
          </a:p>
          <a:p>
            <a:pPr eaLnBrk="1" hangingPunct="1"/>
            <a:endParaRPr lang="en-SG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5DBD7A-032C-4163-8373-BEFE411D5C5B}" type="slidenum">
              <a:rPr lang="en-US" smtClean="0">
                <a:ea typeface="Arial Unicode MS" pitchFamily="34" charset="-128"/>
                <a:cs typeface="Arial Unicode MS" pitchFamily="34" charset="-128"/>
              </a:rPr>
              <a:pPr/>
              <a:t>3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SG" smtClean="0"/>
          </a:p>
          <a:p>
            <a:pPr eaLnBrk="1" hangingPunct="1"/>
            <a:endParaRPr lang="en-SG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70E1D0-AEE1-4BD7-A69C-11C74035C04C}" type="slidenum">
              <a:rPr lang="en-SG" smtClean="0">
                <a:ea typeface="Arial Unicode MS" pitchFamily="34" charset="-128"/>
                <a:cs typeface="Arial Unicode MS" pitchFamily="34" charset="-128"/>
              </a:rPr>
              <a:pPr/>
              <a:t>29</a:t>
            </a:fld>
            <a:endParaRPr lang="en-SG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SG" smtClean="0"/>
          </a:p>
          <a:p>
            <a:pPr eaLnBrk="1" hangingPunct="1"/>
            <a:r>
              <a:rPr lang="en-SG" smtClean="0"/>
              <a:t>//can ower drives the car</a:t>
            </a:r>
          </a:p>
          <a:p>
            <a:pPr eaLnBrk="1" hangingPunct="1"/>
            <a:r>
              <a:rPr lang="en-SG" smtClean="0"/>
              <a:t>// can key be locked inside</a:t>
            </a:r>
          </a:p>
          <a:p>
            <a:pPr eaLnBrk="1" hangingPunct="1"/>
            <a:r>
              <a:rPr lang="en-SG" smtClean="0"/>
              <a:t>//can car move when engine is off</a:t>
            </a:r>
          </a:p>
          <a:p>
            <a:pPr eaLnBrk="1" hangingPunct="1"/>
            <a:r>
              <a:rPr lang="en-SG" smtClean="0"/>
              <a:t>//can car move without fuel</a:t>
            </a:r>
          </a:p>
          <a:p>
            <a:pPr eaLnBrk="1" hangingPunct="1"/>
            <a:r>
              <a:rPr lang="en-SG" smtClean="0"/>
              <a:t>//car can be driven without key</a:t>
            </a:r>
          </a:p>
          <a:p>
            <a:pPr eaLnBrk="1" hangingPunct="1"/>
            <a:endParaRPr lang="en-SG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505BC7-32B8-46C3-B646-3983EC3F0964}" type="slidenum">
              <a:rPr lang="en-US" smtClean="0">
                <a:ea typeface="Arial Unicode MS" pitchFamily="34" charset="-128"/>
                <a:cs typeface="Arial Unicode MS" pitchFamily="34" charset="-128"/>
              </a:rPr>
              <a:pPr/>
              <a:t>5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SG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768BDF-559C-4ABB-8F02-35E84A1049DD}" type="slidenum">
              <a:rPr lang="en-US" smtClean="0">
                <a:ea typeface="Arial Unicode MS" pitchFamily="34" charset="-128"/>
                <a:cs typeface="Arial Unicode MS" pitchFamily="34" charset="-128"/>
              </a:rPr>
              <a:pPr/>
              <a:t>6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SG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55F1EA-9680-4D2D-96B7-D651FA3AB2B3}" type="slidenum">
              <a:rPr lang="en-US" smtClean="0">
                <a:ea typeface="Arial Unicode MS" pitchFamily="34" charset="-128"/>
                <a:cs typeface="Arial Unicode MS" pitchFamily="34" charset="-128"/>
              </a:rPr>
              <a:pPr/>
              <a:t>7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SG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65BA27-4106-446F-B36C-72CBA1DCA1D0}" type="slidenum">
              <a:rPr lang="en-US" smtClean="0">
                <a:ea typeface="Arial Unicode MS" pitchFamily="34" charset="-128"/>
                <a:cs typeface="Arial Unicode MS" pitchFamily="34" charset="-128"/>
              </a:rPr>
              <a:pPr/>
              <a:t>8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SG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01452F-620E-4D7B-88EE-BC83CE3E73AE}" type="slidenum">
              <a:rPr lang="en-US" smtClean="0">
                <a:ea typeface="Arial Unicode MS" pitchFamily="34" charset="-128"/>
                <a:cs typeface="Arial Unicode MS" pitchFamily="34" charset="-128"/>
              </a:rPr>
              <a:pPr/>
              <a:t>9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SG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BEFF54-AC4C-493C-9EAF-DC95E29BC186}" type="slidenum">
              <a:rPr lang="en-US" smtClean="0">
                <a:ea typeface="Arial Unicode MS" pitchFamily="34" charset="-128"/>
                <a:cs typeface="Arial Unicode MS" pitchFamily="34" charset="-128"/>
              </a:rPr>
              <a:pPr/>
              <a:t>10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SG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9778F8-E4B2-409E-AD6C-7089AD7050E3}" type="slidenum">
              <a:rPr lang="en-US" smtClean="0">
                <a:ea typeface="Arial Unicode MS" pitchFamily="34" charset="-128"/>
                <a:cs typeface="Arial Unicode MS" pitchFamily="34" charset="-128"/>
              </a:rPr>
              <a:pPr/>
              <a:t>11</a:t>
            </a:fld>
            <a:endParaRPr lang="en-US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SG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Font typeface="Wingdings" pitchFamily="2" charset="2"/>
              <a:buChar char="•"/>
              <a:defRPr/>
            </a:pPr>
            <a:endParaRPr lang="en-US">
              <a:solidFill>
                <a:srgbClr val="000000"/>
              </a:solidFill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6604000"/>
            <a:ext cx="9144000" cy="254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Font typeface="Wingdings" pitchFamily="2" charset="2"/>
              <a:buChar char="•"/>
              <a:defRPr/>
            </a:pPr>
            <a:endParaRPr lang="en-US">
              <a:solidFill>
                <a:srgbClr val="000000"/>
              </a:solidFill>
              <a:ea typeface="Arial Unicode MS" pitchFamily="34" charset="-122"/>
              <a:cs typeface="Arial Unicode MS" pitchFamily="34" charset="-122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62325" y="5199063"/>
            <a:ext cx="2317750" cy="113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254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Font typeface="Wingdings" pitchFamily="2" charset="2"/>
              <a:buChar char="•"/>
              <a:defRPr/>
            </a:pPr>
            <a:endParaRPr lang="en-US">
              <a:solidFill>
                <a:srgbClr val="000000"/>
              </a:solidFill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49275" y="1376363"/>
            <a:ext cx="8097838" cy="1581150"/>
          </a:xfrm>
        </p:spPr>
        <p:txBody>
          <a:bodyPr/>
          <a:lstStyle>
            <a:lvl1pPr>
              <a:defRPr/>
            </a:lvl1pPr>
          </a:lstStyle>
          <a:p>
            <a:r>
              <a:rPr lang="en-GB" altLang="zh-CN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94427-0F5E-4416-A7CB-D247458D91E8}" type="slidenum">
              <a:rPr lang="zh-CN" altLang="en-GB"/>
              <a:pPr>
                <a:defRPr/>
              </a:pPr>
              <a:t>‹#›</a:t>
            </a:fld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/>
          </a:p>
          <a:p>
            <a:pPr>
              <a:defRPr/>
            </a:pPr>
            <a:endParaRPr lang="zh-CN" alt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609600"/>
            <a:ext cx="200025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84835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906EB-35EB-46E8-BEEF-8E1D61C82268}" type="slidenum">
              <a:rPr lang="zh-CN" altLang="en-GB"/>
              <a:pPr>
                <a:defRPr/>
              </a:pPr>
              <a:t>‹#›</a:t>
            </a:fld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/>
          </a:p>
          <a:p>
            <a:pPr>
              <a:defRPr/>
            </a:pPr>
            <a:endParaRPr lang="zh-CN" alt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scifair_front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-4763"/>
            <a:ext cx="9163050" cy="6867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Times New Roman" pitchFamily="18" charset="0"/>
              </a:defRPr>
            </a:lvl1pPr>
          </a:lstStyle>
          <a:p>
            <a:pPr>
              <a:defRPr/>
            </a:pPr>
            <a:fld id="{5931D68F-71A5-49C0-A844-8AC892B352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/>
          </a:p>
          <a:p>
            <a:pPr>
              <a:defRPr/>
            </a:pPr>
            <a:endParaRPr lang="zh-CN" altLang="en-GB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C0E0B-275E-4CCF-9DD4-0AFFB33F307B}" type="slidenum">
              <a:rPr lang="zh-CN" altLang="en-GB"/>
              <a:pPr>
                <a:defRPr/>
              </a:pPr>
              <a:t>‹#›</a:t>
            </a:fld>
            <a:endParaRPr lang="en-GB" altLang="zh-C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900"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eaLnBrk="0" hangingPunct="0">
              <a:defRPr sz="1400"/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/>
          </a:p>
          <a:p>
            <a:pPr>
              <a:defRPr/>
            </a:pPr>
            <a:endParaRPr lang="zh-CN" alt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fld id="{7D0F62BA-528A-4DD8-B1A5-20EEA374516F}" type="slidenum">
              <a:rPr lang="zh-CN" altLang="en-GB"/>
              <a:pPr>
                <a:defRPr/>
              </a:pPr>
              <a:t>‹#›</a:t>
            </a:fld>
            <a:endParaRPr lang="en-GB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900"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eaLnBrk="0" hangingPunct="0">
              <a:defRPr sz="1400"/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/>
          </a:p>
          <a:p>
            <a:pPr>
              <a:defRPr/>
            </a:pPr>
            <a:endParaRPr lang="zh-CN" alt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fld id="{3B26DBCB-8BF9-4F6C-A1D4-8693140767AA}" type="slidenum">
              <a:rPr lang="zh-CN" altLang="en-GB"/>
              <a:pPr>
                <a:defRPr/>
              </a:pPr>
              <a:t>‹#›</a:t>
            </a:fld>
            <a:endParaRPr lang="en-GB" altLang="zh-CN">
              <a:solidFill>
                <a:srgbClr val="000000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900"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eaLnBrk="0" hangingPunct="0">
              <a:defRPr sz="1400"/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/>
          </a:p>
          <a:p>
            <a:pPr>
              <a:defRPr/>
            </a:pPr>
            <a:endParaRPr lang="zh-CN" alt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fld id="{B00804B9-A6FD-4146-A3D0-4CDE1175000F}" type="slidenum">
              <a:rPr lang="zh-CN" altLang="en-GB"/>
              <a:pPr>
                <a:defRPr/>
              </a:pPr>
              <a:t>‹#›</a:t>
            </a:fld>
            <a:endParaRPr lang="en-GB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900"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eaLnBrk="0" hangingPunct="0">
              <a:defRPr sz="1400"/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/>
          </a:p>
          <a:p>
            <a:pPr>
              <a:defRPr/>
            </a:pPr>
            <a:endParaRPr lang="zh-CN" alt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fld id="{6E982828-FA22-486C-A7B7-0727184A39E3}" type="slidenum">
              <a:rPr lang="zh-CN" altLang="en-GB"/>
              <a:pPr>
                <a:defRPr/>
              </a:pPr>
              <a:t>‹#›</a:t>
            </a:fld>
            <a:endParaRPr lang="en-GB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900"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eaLnBrk="0" hangingPunct="0">
              <a:defRPr sz="1400"/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/>
          </a:p>
          <a:p>
            <a:pPr>
              <a:defRPr/>
            </a:pPr>
            <a:endParaRPr lang="zh-CN" alt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fld id="{CFB3E78F-EC7F-45B1-8EAF-06AA1B716EB8}" type="slidenum">
              <a:rPr lang="zh-CN" altLang="en-GB"/>
              <a:pPr>
                <a:defRPr/>
              </a:pPr>
              <a:t>‹#›</a:t>
            </a:fld>
            <a:endParaRPr lang="en-GB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900"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eaLnBrk="0" hangingPunct="0">
              <a:defRPr sz="1400"/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/>
          </a:p>
          <a:p>
            <a:pPr>
              <a:defRPr/>
            </a:pPr>
            <a:endParaRPr lang="zh-CN" alt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fld id="{C46844B1-249D-4D41-AB00-BDB6FED2C9E1}" type="slidenum">
              <a:rPr lang="zh-CN" altLang="en-GB"/>
              <a:pPr>
                <a:defRPr/>
              </a:pPr>
              <a:t>‹#›</a:t>
            </a:fld>
            <a:endParaRPr lang="en-GB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95A06-9A41-4640-9BFB-16D3D009AB32}" type="slidenum">
              <a:rPr lang="zh-CN" altLang="en-GB"/>
              <a:pPr>
                <a:defRPr/>
              </a:pPr>
              <a:t>‹#›</a:t>
            </a:fld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/>
          </a:p>
          <a:p>
            <a:pPr>
              <a:defRPr/>
            </a:pPr>
            <a:endParaRPr lang="zh-CN" alt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900"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eaLnBrk="0" hangingPunct="0">
              <a:defRPr sz="1400"/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/>
          </a:p>
          <a:p>
            <a:pPr>
              <a:defRPr/>
            </a:pPr>
            <a:endParaRPr lang="zh-CN" alt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fld id="{8E7686E1-B32B-413D-A05C-02B0621EDBC4}" type="slidenum">
              <a:rPr lang="zh-CN" altLang="en-GB"/>
              <a:pPr>
                <a:defRPr/>
              </a:pPr>
              <a:t>‹#›</a:t>
            </a:fld>
            <a:endParaRPr lang="en-GB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900"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eaLnBrk="0" hangingPunct="0">
              <a:defRPr sz="1400"/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/>
          </a:p>
          <a:p>
            <a:pPr>
              <a:defRPr/>
            </a:pPr>
            <a:endParaRPr lang="zh-CN" alt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 eaLnBrk="0" hangingPunct="0">
              <a:defRPr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fld id="{88953084-4980-4861-B017-0755ED6AA566}" type="slidenum">
              <a:rPr lang="zh-CN" altLang="en-GB"/>
              <a:pPr>
                <a:defRPr/>
              </a:pPr>
              <a:t>‹#›</a:t>
            </a:fld>
            <a:endParaRPr lang="en-GB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900"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eaLnBrk="0" hangingPunct="0">
              <a:defRPr sz="1400"/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/>
          </a:p>
          <a:p>
            <a:pPr>
              <a:defRPr/>
            </a:pPr>
            <a:endParaRPr lang="zh-CN" alt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fld id="{E481F3D1-6EE0-4963-9CD4-8A27E861BC5F}" type="slidenum">
              <a:rPr lang="zh-CN" altLang="en-GB"/>
              <a:pPr>
                <a:defRPr/>
              </a:pPr>
              <a:t>‹#›</a:t>
            </a:fld>
            <a:endParaRPr lang="en-GB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900"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eaLnBrk="0" hangingPunct="0">
              <a:defRPr sz="1400"/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/>
          </a:p>
          <a:p>
            <a:pPr>
              <a:defRPr/>
            </a:pPr>
            <a:endParaRPr lang="zh-CN" alt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fld id="{BDBF3611-7DCE-4FBC-9853-B9CCD07A31DA}" type="slidenum">
              <a:rPr lang="zh-CN" altLang="en-GB"/>
              <a:pPr>
                <a:defRPr/>
              </a:pPr>
              <a:t>‹#›</a:t>
            </a:fld>
            <a:endParaRPr lang="en-GB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C1BDA-EC5F-4B30-810F-52485A692FF4}" type="slidenum">
              <a:rPr lang="zh-CN" altLang="en-GB"/>
              <a:pPr>
                <a:defRPr/>
              </a:pPr>
              <a:t>‹#›</a:t>
            </a:fld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/>
          </a:p>
          <a:p>
            <a:pPr>
              <a:defRPr/>
            </a:pPr>
            <a:endParaRPr lang="zh-CN" alt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39243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600200"/>
            <a:ext cx="39243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BBBB9-B40C-4C09-BE34-4926519C773D}" type="slidenum">
              <a:rPr lang="zh-CN" altLang="en-GB"/>
              <a:pPr>
                <a:defRPr/>
              </a:pPr>
              <a:t>‹#›</a:t>
            </a:fld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/>
          </a:p>
          <a:p>
            <a:pPr>
              <a:defRPr/>
            </a:pPr>
            <a:endParaRPr lang="zh-CN" alt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2F2F8-F259-40A5-A811-2DC89B5D00C7}" type="slidenum">
              <a:rPr lang="zh-CN" altLang="en-GB"/>
              <a:pPr>
                <a:defRPr/>
              </a:pPr>
              <a:t>‹#›</a:t>
            </a:fld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/>
          </a:p>
          <a:p>
            <a:pPr>
              <a:defRPr/>
            </a:pPr>
            <a:endParaRPr lang="zh-CN" alt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196C7-83F6-41DA-A4FC-29C3255F90FA}" type="slidenum">
              <a:rPr lang="zh-CN" altLang="en-GB"/>
              <a:pPr>
                <a:defRPr/>
              </a:pPr>
              <a:t>‹#›</a:t>
            </a:fld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/>
          </a:p>
          <a:p>
            <a:pPr>
              <a:defRPr/>
            </a:pPr>
            <a:endParaRPr lang="zh-CN" alt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3ABDA-0FF6-4BA5-BA63-2E14C1BBB31D}" type="slidenum">
              <a:rPr lang="zh-CN" altLang="en-GB"/>
              <a:pPr>
                <a:defRPr/>
              </a:pPr>
              <a:t>‹#›</a:t>
            </a:fld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/>
          </a:p>
          <a:p>
            <a:pPr>
              <a:defRPr/>
            </a:pPr>
            <a:endParaRPr lang="zh-CN" alt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C21D5-3B6D-481A-8A60-BBEF54249A5A}" type="slidenum">
              <a:rPr lang="zh-CN" altLang="en-GB"/>
              <a:pPr>
                <a:defRPr/>
              </a:pPr>
              <a:t>‹#›</a:t>
            </a:fld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/>
          </a:p>
          <a:p>
            <a:pPr>
              <a:defRPr/>
            </a:pPr>
            <a:endParaRPr lang="zh-CN" alt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9F29E-AF69-4756-BB4C-4D8B1E52684C}" type="slidenum">
              <a:rPr lang="zh-CN" altLang="en-GB"/>
              <a:pPr>
                <a:defRPr/>
              </a:pPr>
              <a:t>‹#›</a:t>
            </a:fld>
            <a:endParaRPr lang="en-GB" altLang="zh-CN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/>
          </a:p>
          <a:p>
            <a:pPr>
              <a:defRPr/>
            </a:pPr>
            <a:endParaRPr lang="zh-CN" alt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6324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3" rIns="91408" bIns="457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CN" smtClean="0"/>
              <a:t>Click to edit Master title style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00200"/>
            <a:ext cx="80010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8" tIns="45703" rIns="91408" bIns="457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CN" smtClean="0"/>
              <a:t> Click to edit Master text styles</a:t>
            </a:r>
          </a:p>
          <a:p>
            <a:pPr lvl="1"/>
            <a:r>
              <a:rPr lang="en-GB" altLang="zh-CN" smtClean="0"/>
              <a:t> Second level</a:t>
            </a:r>
          </a:p>
          <a:p>
            <a:pPr lvl="2"/>
            <a:r>
              <a:rPr lang="en-GB" altLang="zh-CN" smtClean="0"/>
              <a:t> Third level</a:t>
            </a:r>
          </a:p>
        </p:txBody>
      </p:sp>
      <p:sp>
        <p:nvSpPr>
          <p:cNvPr id="1259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50863" y="63341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8" tIns="45703" rIns="91408" bIns="45703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FontTx/>
              <a:buNone/>
              <a:defRPr sz="900">
                <a:solidFill>
                  <a:srgbClr val="003399"/>
                </a:solidFill>
                <a:ea typeface="SimSun" pitchFamily="2" charset="-122"/>
                <a:cs typeface="Arial Unicode MS" pitchFamily="34" charset="-122"/>
              </a:defRPr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12595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2613" y="6334125"/>
            <a:ext cx="1903412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8" tIns="45703" rIns="91408" bIns="45703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FontTx/>
              <a:buNone/>
              <a:defRPr sz="1200">
                <a:solidFill>
                  <a:srgbClr val="003399"/>
                </a:solidFill>
                <a:ea typeface="SimSun" pitchFamily="2" charset="-122"/>
                <a:cs typeface="Arial Unicode MS" pitchFamily="34" charset="-122"/>
              </a:defRPr>
            </a:lvl1pPr>
          </a:lstStyle>
          <a:p>
            <a:pPr>
              <a:defRPr/>
            </a:pPr>
            <a:fld id="{CA3CEDB9-D36D-434F-A991-4FA65349A5A9}" type="slidenum">
              <a:rPr lang="zh-CN" altLang="en-GB"/>
              <a:pPr>
                <a:defRPr/>
              </a:pPr>
              <a:t>‹#›</a:t>
            </a:fld>
            <a:endParaRPr lang="en-GB" altLang="zh-CN"/>
          </a:p>
        </p:txBody>
      </p:sp>
      <p:sp>
        <p:nvSpPr>
          <p:cNvPr id="125958" name="Rectangle 6"/>
          <p:cNvSpPr>
            <a:spLocks noChangeArrowheads="1"/>
          </p:cNvSpPr>
          <p:nvPr/>
        </p:nvSpPr>
        <p:spPr bwMode="auto">
          <a:xfrm>
            <a:off x="0" y="6604000"/>
            <a:ext cx="9144000" cy="254000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Font typeface="Wingdings" pitchFamily="2" charset="2"/>
              <a:buChar char="•"/>
              <a:defRPr/>
            </a:pPr>
            <a:endParaRPr lang="en-US">
              <a:solidFill>
                <a:srgbClr val="000000"/>
              </a:solidFill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25959" name="Rectangle 7"/>
          <p:cNvSpPr>
            <a:spLocks noChangeArrowheads="1"/>
          </p:cNvSpPr>
          <p:nvPr/>
        </p:nvSpPr>
        <p:spPr bwMode="auto">
          <a:xfrm>
            <a:off x="0" y="0"/>
            <a:ext cx="9144000" cy="254000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buFont typeface="Wingdings" pitchFamily="2" charset="2"/>
              <a:buChar char="•"/>
              <a:defRPr/>
            </a:pPr>
            <a:endParaRPr lang="en-US">
              <a:solidFill>
                <a:srgbClr val="000000"/>
              </a:solidFill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2596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7538" y="633412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8" tIns="45703" rIns="91408" bIns="45703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FontTx/>
              <a:buNone/>
              <a:defRPr sz="1400">
                <a:solidFill>
                  <a:srgbClr val="333399"/>
                </a:solidFill>
                <a:latin typeface="Times" pitchFamily="18" charset="0"/>
                <a:ea typeface="SimSun" pitchFamily="2" charset="-122"/>
                <a:cs typeface="Arial Unicode MS" pitchFamily="34" charset="-122"/>
              </a:defRPr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/>
          </a:p>
          <a:p>
            <a:pPr>
              <a:defRPr/>
            </a:pPr>
            <a:endParaRPr lang="zh-CN" altLang="en-GB"/>
          </a:p>
        </p:txBody>
      </p:sp>
      <p:pic>
        <p:nvPicPr>
          <p:cNvPr id="35849" name="Picture 10" descr="full colou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543800" y="374650"/>
            <a:ext cx="12446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6600"/>
          </a:solidFill>
          <a:latin typeface="+mj-lt"/>
          <a:ea typeface="+mj-ea"/>
          <a:cs typeface="SimSun" pitchFamily="2" charset="-122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6600"/>
          </a:solidFill>
          <a:latin typeface="Arial" charset="0"/>
          <a:ea typeface="Arial Unicode MS" pitchFamily="34" charset="-122"/>
          <a:cs typeface="SimSun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6600"/>
          </a:solidFill>
          <a:latin typeface="Arial" charset="0"/>
          <a:ea typeface="Arial Unicode MS" pitchFamily="34" charset="-122"/>
          <a:cs typeface="SimSun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6600"/>
          </a:solidFill>
          <a:latin typeface="Arial" charset="0"/>
          <a:ea typeface="Arial Unicode MS" pitchFamily="34" charset="-122"/>
          <a:cs typeface="SimSun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6600"/>
          </a:solidFill>
          <a:latin typeface="Arial" charset="0"/>
          <a:ea typeface="Arial Unicode MS" pitchFamily="34" charset="-122"/>
          <a:cs typeface="SimSun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FF6600"/>
          </a:solidFill>
          <a:latin typeface="Arial" charset="0"/>
          <a:ea typeface="Arial Unicode MS" pitchFamily="34" charset="-122"/>
          <a:cs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FF6600"/>
          </a:solidFill>
          <a:latin typeface="Arial" charset="0"/>
          <a:ea typeface="Arial Unicode MS" pitchFamily="34" charset="-122"/>
          <a:cs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FF6600"/>
          </a:solidFill>
          <a:latin typeface="Arial" charset="0"/>
          <a:ea typeface="Arial Unicode MS" pitchFamily="34" charset="-122"/>
          <a:cs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FF6600"/>
          </a:solidFill>
          <a:latin typeface="Arial" charset="0"/>
          <a:ea typeface="Arial Unicode MS" pitchFamily="34" charset="-122"/>
          <a:cs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Blip>
          <a:blip r:embed="rId15"/>
        </a:buBlip>
        <a:defRPr sz="2400">
          <a:solidFill>
            <a:srgbClr val="003399"/>
          </a:solidFill>
          <a:latin typeface="+mn-lt"/>
          <a:ea typeface="+mn-ea"/>
          <a:cs typeface="SimSun" pitchFamily="2" charset="-122"/>
        </a:defRPr>
      </a:lvl1pPr>
      <a:lvl2pPr marL="338138" indent="4763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Blip>
          <a:blip r:embed="rId16"/>
        </a:buBlip>
        <a:defRPr sz="2000">
          <a:solidFill>
            <a:srgbClr val="003399"/>
          </a:solidFill>
          <a:latin typeface="+mn-lt"/>
          <a:ea typeface="+mn-ea"/>
          <a:cs typeface="SimSun" pitchFamily="2" charset="-122"/>
        </a:defRPr>
      </a:lvl2pPr>
      <a:lvl3pPr marL="681038" indent="233363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Blip>
          <a:blip r:embed="rId15"/>
        </a:buBlip>
        <a:defRPr>
          <a:solidFill>
            <a:schemeClr val="accent2"/>
          </a:solidFill>
          <a:latin typeface="+mn-lt"/>
          <a:ea typeface="+mn-ea"/>
          <a:cs typeface="SimSun" pitchFamily="2" charset="-122"/>
        </a:defRPr>
      </a:lvl3pPr>
      <a:lvl4pPr marL="1030288" indent="63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defRPr sz="2000" i="1">
          <a:solidFill>
            <a:srgbClr val="003399"/>
          </a:solidFill>
          <a:latin typeface="+mn-lt"/>
          <a:ea typeface="+mn-ea"/>
          <a:cs typeface="SimSun" pitchFamily="2" charset="-122"/>
        </a:defRPr>
      </a:lvl4pPr>
      <a:lvl5pPr marL="1374775" indent="454025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003399"/>
          </a:solidFill>
          <a:latin typeface="+mn-ea"/>
          <a:ea typeface="+mn-ea"/>
          <a:cs typeface="SimSun" pitchFamily="2" charset="-122"/>
        </a:defRPr>
      </a:lvl5pPr>
      <a:lvl6pPr marL="1831975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399"/>
          </a:solidFill>
          <a:latin typeface="+mn-ea"/>
          <a:ea typeface="+mn-ea"/>
          <a:cs typeface="+mn-cs"/>
        </a:defRPr>
      </a:lvl6pPr>
      <a:lvl7pPr marL="2289175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399"/>
          </a:solidFill>
          <a:latin typeface="+mn-ea"/>
          <a:ea typeface="+mn-ea"/>
          <a:cs typeface="+mn-cs"/>
        </a:defRPr>
      </a:lvl7pPr>
      <a:lvl8pPr marL="2746375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399"/>
          </a:solidFill>
          <a:latin typeface="+mn-ea"/>
          <a:ea typeface="+mn-ea"/>
          <a:cs typeface="+mn-cs"/>
        </a:defRPr>
      </a:lvl8pPr>
      <a:lvl9pPr marL="3203575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399"/>
          </a:solidFill>
          <a:latin typeface="+mn-ea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4340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4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ea typeface="+mn-ea"/>
                <a:cs typeface="Arial Unicode MS" pitchFamily="34" charset="-122"/>
              </a:defRPr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rgbClr val="333399"/>
                </a:solidFill>
                <a:ea typeface="+mn-ea"/>
                <a:cs typeface="Arial Unicode MS" pitchFamily="34" charset="-122"/>
              </a:defRPr>
            </a:lvl1pPr>
          </a:lstStyle>
          <a:p>
            <a:pPr>
              <a:defRPr/>
            </a:pPr>
            <a:r>
              <a:rPr lang="zh-CN" altLang="en-GB"/>
              <a:t>Boca Raton, FL, US. ICFEM 2007</a:t>
            </a:r>
            <a:endParaRPr lang="en-GB" altLang="zh-CN"/>
          </a:p>
          <a:p>
            <a:pPr>
              <a:defRPr/>
            </a:pPr>
            <a:endParaRPr lang="zh-CN" alt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ea typeface="+mn-ea"/>
                <a:cs typeface="Arial Unicode MS" pitchFamily="34" charset="-122"/>
              </a:defRPr>
            </a:lvl1pPr>
          </a:lstStyle>
          <a:p>
            <a:pPr>
              <a:defRPr/>
            </a:pPr>
            <a:fld id="{E8A6E9E4-6882-4095-BA14-678C1C010B4C}" type="slidenum">
              <a:rPr lang="zh-CN" altLang="en-GB"/>
              <a:pPr>
                <a:defRPr/>
              </a:pPr>
              <a:t>‹#›</a:t>
            </a:fld>
            <a:endParaRPr lang="en-GB" altLang="zh-CN"/>
          </a:p>
        </p:txBody>
      </p:sp>
      <p:grpSp>
        <p:nvGrpSpPr>
          <p:cNvPr id="14345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ea typeface="+mn-ea"/>
                <a:cs typeface="Times New Roman" pitchFamily="18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ea typeface="+mn-ea"/>
                <a:cs typeface="Times New Roman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3.jpeg"/><Relationship Id="rId4" Type="http://schemas.openxmlformats.org/officeDocument/2006/relationships/hyperlink" Target="http://images.google.com/imgres?imgurl=http://graphics.x10.com/key_products/images/home-security-system-calls.jpg&amp;imgrefurl=http://www.x10.com/key_products/ds7000.htm&amp;h=280&amp;w=155&amp;sz=14&amp;tbnid=KjNvcwHmmA4J:&amp;tbnh=109&amp;tbnw=60&amp;hl=en&amp;start=4&amp;prev=/images?q=security+home+system&amp;svnum=10&amp;hl=en&amp;lr=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8.jpeg"/><Relationship Id="rId4" Type="http://schemas.openxmlformats.org/officeDocument/2006/relationships/hyperlink" Target="http://images.google.com/imgres?imgurl=http://www.myriadonline.co.uk/games/squaremosaic.gif&amp;imgrefurl=http://www.myriadonline.co.uk/toysgeo.html&amp;h=158&amp;w=145&amp;sz=5&amp;tbnid=uMI_vGFjIFgJ:&amp;tbnh=92&amp;tbnw=84&amp;hl=en&amp;start=6&amp;prev=/images?q=composing+patterns&amp;svnum=10&amp;hl=en&amp;lr=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p.nus.edu.sg/~pat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2.jpeg"/><Relationship Id="rId4" Type="http://schemas.openxmlformats.org/officeDocument/2006/relationships/hyperlink" Target="http://www.comp.nus.edu.sg/~liuyang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hyperlink" Target="http://images.google.com.sg/imgres?imgurl=http://www.ambassadorautosales.com/images2/5669%20LEXUS%20LS460L%20SILVER%20STATRT.jpg&amp;imgrefurl=http://www.ambassadorautosales.com/2007%20Lexus%20LS460%20Silver%205669--.htm&amp;usg=__fFmNn7YMNdIHOmECDnkNocoWwqk=&amp;h=480&amp;w=640&amp;sz=94&amp;hl=en&amp;start=5&amp;sig2=NBXTobGag0XE9q0vhOsSNw&amp;tbnid=MIFUwNNPDX-7cM:&amp;tbnh=103&amp;tbnw=137&amp;ei=aXOnSd2UGIPakAX-nvDXDQ&amp;prev=/images?q=keyless+pushbutton+start&amp;gbv=2&amp;hl=en&amp;sa=G" TargetMode="External"/><Relationship Id="rId7" Type="http://schemas.openxmlformats.org/officeDocument/2006/relationships/hyperlink" Target="http://images.google.com/imgres?imgurl=http://www.gmc.com/images/common/lg/yk_KeylessEntry_lrg.jpg&amp;imgrefurl=http://www.gmc.com/yukon/denali/safety.jsp&amp;usg=__mVNFx_jRYSv6iYeWDXSNGn_fsgs=&amp;h=380&amp;w=605&amp;sz=16&amp;hl=en&amp;start=13&amp;sig2=nklDAiA6E9H_kDEAEV-8ow&amp;um=1&amp;tbnid=HR8Z_OaYeF2bJM:&amp;tbnh=85&amp;tbnw=135&amp;ei=5XenSeTtEZK9kAX3yozRDQ&amp;prev=/images?q=keyfob+keyless&amp;um=1&amp;hl=en&amp;rls=com.microsoft:*:IE-SearchBox&amp;rlz=1I7GGIK_en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4.jpeg"/><Relationship Id="rId5" Type="http://schemas.openxmlformats.org/officeDocument/2006/relationships/hyperlink" Target="http://1.bp.blogspot.com/_FoXyvaPSnVk/RtcwrluxlcI/AAAAAAAASmg/HrkzRWxqnv8/s1600-h/carscoopTVANGUARD_5.jpg" TargetMode="External"/><Relationship Id="rId4" Type="http://schemas.openxmlformats.org/officeDocument/2006/relationships/image" Target="../media/image3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1.bp.blogspot.com/_FoXyvaPSnVk/RtcwrluxlcI/AAAAAAAASmg/HrkzRWxqnv8/s1600-h/carscoopTVANGUARD_5.jpg" TargetMode="Externa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images.google.com.sg/imgres?imgurl=http://i35.tinypic.com/33yi6oh.jpg&amp;imgrefurl=http://www.yarisworld.com/forums/showthread.php?t=9912&amp;usg=__8cZoLIKWPlO272ftZ8OaGtTEdN4=&amp;h=453&amp;w=604&amp;sz=60&amp;hl=en&amp;start=55&amp;sig2=XFVzbAdCX7Z49K3FtcyQRA&amp;um=1&amp;tbnid=MjaC-l90RQSrvM:&amp;tbnh=101&amp;tbnw=135&amp;ei=dnmnSbyvJo_XkAWKp6nVDQ&amp;prev=/images?q=car+owner+away&amp;start=40&amp;ndsp=20&amp;um=1&amp;hl=en&amp;rlz=1T4GGIK_en___SG281&amp;sa=N" TargetMode="Externa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images.google.com.sg/imgres?imgurl=http://www.jeep.com/shared/2009/grand_cherokee/safety/protection/primary/keyfob_story/keyfob_overview.jpg&amp;imgrefurl=http://www.jeep.com/en/2009/grand_cherokee/safety_security/protection/&amp;usg=__F9L1HI_JqrojGG1M7eNQEOviz8A=&amp;h=405&amp;w=720&amp;sz=78&amp;hl=en&amp;start=80&amp;sig2=ptnOdof2RQLI1OTpfn24tQ&amp;um=1&amp;tbnid=71zgpkx5hhHEkM:&amp;tbnh=79&amp;tbnw=140&amp;ei=c3qnSf_bIsOukAWhzPzbDQ&amp;prev=/images?q=drive+without+keyfob&amp;start=60&amp;ndsp=20&amp;um=1&amp;hl=en&amp;rlz=1T4GGIK_en___SG281&amp;sa=N" TargetMode="Externa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://images.google.com.sg/imgres?imgurl=http://carpictures.carjunky.com/albums/New-York-Auto-Show-2005/yellow_lamborghini_doors_open.sized.jpg&amp;imgrefurl=http://carpictures.carjunky.com/New-York-Auto-Show-2005/yellow_lamborghini_doors_open&amp;usg=__DNSOEfveyFHiBn16t5SDOmGfZDQ=&amp;h=427&amp;w=640&amp;sz=88&amp;hl=en&amp;start=26&amp;sig2=TDgxnx-guH0JnQvl9Yh0RA&amp;um=1&amp;tbnid=hkv8uAW2xZ-72M:&amp;tbnh=91&amp;tbnw=137&amp;ei=z3unSabHH4zRkAXz_J3iDQ&amp;prev=/images?q=car+door+open&amp;start=20&amp;ndsp=20&amp;um=1&amp;hl=en&amp;rlz=1T4GGIK_en___SG281&amp;sa=N" TargetMode="Externa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hyperlink" Target="http://images.google.com.sg/imgres?imgurl=http://image.automotive.com/f/oftheyear/car/8256611/112_04_coty_z_2004_toyota_prius_sedan_suspension_diagram.jpg&amp;imgrefurl=http://motortrend.automotive.com/37673/112-04-coy-win/photos6-0.html&amp;usg=__oPbDluy1n8noTEtjPsu2sjqW-mc=&amp;h=454&amp;w=480&amp;sz=42&amp;hl=en&amp;start=10&amp;sig2=yPpylqXE9JSHaE4Gv-2OnQ&amp;um=1&amp;tbnid=bQYSs55ol4V3WM:&amp;tbnh=122&amp;tbnw=129&amp;ei=jnynSYfZA8zOkAW1q-zoDQ&amp;prev=/images?q=toyota+car+motor+diagram&amp;um=1&amp;hl=en&amp;rlz=1T4GGIK_en___SG281" TargetMode="Externa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.sg/imgres?imgurl=http://kohm.org/blog/wp-content/uploads/2007/08/car_ride.png&amp;imgrefurl=http://kohm.org/blog/?m=20070809&amp;usg=__saYVQ-IAuIFIDIgsnYZPs6eupWg=&amp;h=310&amp;w=466&amp;sz=13&amp;hl=en&amp;start=23&amp;sig2=ojgQlOY4dVpYR6J_VqJssA&amp;um=1&amp;tbnid=JszL-3v0fr_pfM:&amp;tbnh=85&amp;tbnw=128&amp;ei=y4GnSaGVIY_XkAXOpInVDQ&amp;prev=/images?q=give+a+car+ride&amp;start=20&amp;ndsp=20&amp;um=1&amp;hl=en&amp;rlz=1T4GGIK_en___SG281&amp;sa=N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1.jpeg"/><Relationship Id="rId5" Type="http://schemas.openxmlformats.org/officeDocument/2006/relationships/hyperlink" Target="http://images.google.com.sg/imgres?imgurl=http://www.ostrichesonline.com/pictures/leather/oleth-lgo-keyfob-so1-blk.jpg&amp;imgrefurl=http://www.ostrich.com/sitemap.html&amp;usg=__wNF4w-RhwNFm6qDdrVU0LnLPo2s=&amp;h=100&amp;w=100&amp;sz=1&amp;hl=en&amp;start=30&amp;sig2=bc2bpZJqhzbGISrwasYlDQ&amp;um=1&amp;tbnid=uBg1aZuIz8vYMM:&amp;tbnh=82&amp;tbnw=82&amp;ei=MIKnSbynMoPakAWFoPTXDQ&amp;prev=/images?q=key-fob+cartoon&amp;start=20&amp;ndsp=20&amp;um=1&amp;hl=en&amp;rlz=1T4GGIK_en___SG281&amp;sa=N" TargetMode="External"/><Relationship Id="rId4" Type="http://schemas.openxmlformats.org/officeDocument/2006/relationships/image" Target="../media/image4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sail.mit.edu/" TargetMode="External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jpeg"/><Relationship Id="rId5" Type="http://schemas.openxmlformats.org/officeDocument/2006/relationships/hyperlink" Target="http://images.google.com/imgres?imgurl=http://www.eng.ox.ac.uk/ice/Crest%20used%20in%20Transfer%20report.gif&amp;imgrefurl=http://www.eng.ox.ac.uk/ice/&amp;h=424&amp;w=354&amp;sz=36&amp;tbnid=E74PH8dZmqwJ:&amp;tbnh=122&amp;tbnw=101&amp;hl=en&amp;start=1&amp;prev=/images?q=oxford+university&amp;svnum=10&amp;hl=en&amp;lr=" TargetMode="External"/><Relationship Id="rId4" Type="http://schemas.openxmlformats.org/officeDocument/2006/relationships/image" Target="../media/image9.png"/><Relationship Id="rId9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://pat.comp.nus.edu.sg/" TargetMode="External"/><Relationship Id="rId2" Type="http://schemas.openxmlformats.org/officeDocument/2006/relationships/hyperlink" Target="http://www.patroot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file:///E:\PAT1\PAT%202.6\PAT.GUI\bin\Release\PAT.Launcher.exe" TargetMode="External"/><Relationship Id="rId5" Type="http://schemas.openxmlformats.org/officeDocument/2006/relationships/image" Target="../media/image44.png"/><Relationship Id="rId4" Type="http://schemas.openxmlformats.org/officeDocument/2006/relationships/image" Target="../media/image4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3.jpeg"/><Relationship Id="rId4" Type="http://schemas.openxmlformats.org/officeDocument/2006/relationships/hyperlink" Target="http://images.google.com/imgres?imgurl=http://nrich.maths.org/content/id/2352/queue.gif&amp;imgrefurl=http://nrich.maths.org/public/viewer.php?obj_id=2352&amp;part=index&amp;refpage=monthindex.php&amp;h=251&amp;w=295&amp;sz=7&amp;tbnid=lBvlOj6GH7IJ:&amp;tbnh=94&amp;tbnw=111&amp;hl=en&amp;start=3&amp;prev=/images?q=queue&amp;svnum=10&amp;hl=en&amp;lr=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0.jpeg"/><Relationship Id="rId4" Type="http://schemas.openxmlformats.org/officeDocument/2006/relationships/hyperlink" Target="http://images.google.com/imgres?imgurl=http://www.eng.ox.ac.uk/ice/Crest%20used%20in%20Transfer%20report.gif&amp;imgrefurl=http://www.eng.ox.ac.uk/ice/&amp;h=424&amp;w=354&amp;sz=36&amp;tbnid=E74PH8dZmqwJ:&amp;tbnh=122&amp;tbnw=101&amp;hl=en&amp;start=1&amp;prev=/images?q=oxford+university&amp;svnum=10&amp;hl=en&amp;lr=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3400" y="762000"/>
            <a:ext cx="79248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i="1" dirty="0" smtClean="0"/>
              <a:t>Towards Expressive Specification and Efficient Model Checking </a:t>
            </a:r>
            <a:endParaRPr lang="en-US" sz="3500" dirty="0"/>
          </a:p>
        </p:txBody>
      </p:sp>
      <p:sp>
        <p:nvSpPr>
          <p:cNvPr id="28674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819400"/>
            <a:ext cx="6477000" cy="1981200"/>
          </a:xfrm>
        </p:spPr>
        <p:txBody>
          <a:bodyPr/>
          <a:lstStyle/>
          <a:p>
            <a:pPr marR="0" eaLnBrk="1" hangingPunct="1"/>
            <a:endParaRPr lang="en-US" sz="1800" smtClean="0"/>
          </a:p>
          <a:p>
            <a:pPr marR="0" eaLnBrk="1" hangingPunct="1"/>
            <a:r>
              <a:rPr lang="en-US" sz="1800" smtClean="0"/>
              <a:t>Jin Song Dong and Jun Sun</a:t>
            </a:r>
          </a:p>
          <a:p>
            <a:pPr marR="0" eaLnBrk="1" hangingPunct="1"/>
            <a:r>
              <a:rPr lang="en-US" sz="1800" smtClean="0"/>
              <a:t>National University of Singapore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4" descr="s_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57200" y="-454025"/>
            <a:ext cx="10058400" cy="776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2" name="Text Box 5"/>
          <p:cNvSpPr txBox="1">
            <a:spLocks noChangeArrowheads="1"/>
          </p:cNvSpPr>
          <p:nvPr/>
        </p:nvSpPr>
        <p:spPr bwMode="auto">
          <a:xfrm>
            <a:off x="6629400" y="5029200"/>
            <a:ext cx="2514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/>
              <a:t>Smith, Derrick, Taguchi, etc</a:t>
            </a:r>
          </a:p>
        </p:txBody>
      </p:sp>
      <p:sp>
        <p:nvSpPr>
          <p:cNvPr id="46083" name="Text Box 6"/>
          <p:cNvSpPr txBox="1">
            <a:spLocks noChangeArrowheads="1"/>
          </p:cNvSpPr>
          <p:nvPr/>
        </p:nvSpPr>
        <p:spPr bwMode="auto">
          <a:xfrm>
            <a:off x="3886200" y="6248400"/>
            <a:ext cx="7620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S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4" descr="s_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57200" y="-454025"/>
            <a:ext cx="10058400" cy="776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0" name="Text Box 5"/>
          <p:cNvSpPr txBox="1">
            <a:spLocks noChangeArrowheads="1"/>
          </p:cNvSpPr>
          <p:nvPr/>
        </p:nvSpPr>
        <p:spPr bwMode="auto">
          <a:xfrm>
            <a:off x="3657600" y="6248400"/>
            <a:ext cx="14478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S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4" descr="s_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81000" y="-381000"/>
            <a:ext cx="10058400" cy="837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8" name="Text Box 5"/>
          <p:cNvSpPr txBox="1">
            <a:spLocks noChangeArrowheads="1"/>
          </p:cNvSpPr>
          <p:nvPr/>
        </p:nvSpPr>
        <p:spPr bwMode="auto">
          <a:xfrm>
            <a:off x="3505200" y="6858000"/>
            <a:ext cx="17526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S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4" descr="s_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04800" y="-685800"/>
            <a:ext cx="10058400" cy="776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6" name="Text Box 7"/>
          <p:cNvSpPr txBox="1">
            <a:spLocks noChangeArrowheads="1"/>
          </p:cNvSpPr>
          <p:nvPr/>
        </p:nvSpPr>
        <p:spPr bwMode="auto">
          <a:xfrm>
            <a:off x="3429000" y="6019800"/>
            <a:ext cx="19812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S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4" descr="s_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57200" y="0"/>
            <a:ext cx="10058400" cy="776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4" name="Picture 6" descr="home-security-system-calls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228600"/>
            <a:ext cx="11334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5" name="Text Box 7"/>
          <p:cNvSpPr txBox="1">
            <a:spLocks noChangeArrowheads="1"/>
          </p:cNvSpPr>
          <p:nvPr/>
        </p:nvSpPr>
        <p:spPr bwMode="auto">
          <a:xfrm>
            <a:off x="3429000" y="6629400"/>
            <a:ext cx="1981200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S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4" descr="s_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14400" y="609600"/>
            <a:ext cx="10058400" cy="776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2" name="Text Box 5"/>
          <p:cNvSpPr txBox="1">
            <a:spLocks noChangeArrowheads="1"/>
          </p:cNvSpPr>
          <p:nvPr/>
        </p:nvSpPr>
        <p:spPr bwMode="auto">
          <a:xfrm>
            <a:off x="3886200" y="6324600"/>
            <a:ext cx="9144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SG"/>
          </a:p>
        </p:txBody>
      </p:sp>
      <p:sp>
        <p:nvSpPr>
          <p:cNvPr id="56323" name="Slide Number Placeholder 3"/>
          <p:cNvSpPr txBox="1">
            <a:spLocks noGrp="1"/>
          </p:cNvSpPr>
          <p:nvPr/>
        </p:nvSpPr>
        <p:spPr bwMode="auto">
          <a:xfrm>
            <a:off x="6932613" y="6334125"/>
            <a:ext cx="1903412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8" tIns="45703" rIns="91408" bIns="45703"/>
          <a:lstStyle/>
          <a:p>
            <a:pPr algn="r" eaLnBrk="0" hangingPunct="0"/>
            <a:fld id="{1D0B9FF6-8945-4575-881D-20CB8F01E605}" type="slidenum">
              <a:rPr lang="zh-CN" altLang="en-GB" sz="1200">
                <a:solidFill>
                  <a:srgbClr val="003399"/>
                </a:solidFill>
                <a:ea typeface="SimSun" pitchFamily="2" charset="-122"/>
              </a:rPr>
              <a:pPr algn="r" eaLnBrk="0" hangingPunct="0"/>
              <a:t>15</a:t>
            </a:fld>
            <a:endParaRPr lang="en-GB" altLang="zh-CN" sz="1200">
              <a:ea typeface="SimSun" pitchFamily="2" charset="-122"/>
            </a:endParaRPr>
          </a:p>
        </p:txBody>
      </p:sp>
      <p:sp>
        <p:nvSpPr>
          <p:cNvPr id="18444" name="Freeform 12"/>
          <p:cNvSpPr>
            <a:spLocks/>
          </p:cNvSpPr>
          <p:nvPr/>
        </p:nvSpPr>
        <p:spPr bwMode="auto">
          <a:xfrm>
            <a:off x="838200" y="1371600"/>
            <a:ext cx="3028950" cy="1905000"/>
          </a:xfrm>
          <a:custGeom>
            <a:avLst/>
            <a:gdLst>
              <a:gd name="T0" fmla="*/ 0 w 1908"/>
              <a:gd name="T1" fmla="*/ 1905000 h 1200"/>
              <a:gd name="T2" fmla="*/ 2590800 w 1908"/>
              <a:gd name="T3" fmla="*/ 1905000 h 1200"/>
              <a:gd name="T4" fmla="*/ 2781300 w 1908"/>
              <a:gd name="T5" fmla="*/ 1047750 h 1200"/>
              <a:gd name="T6" fmla="*/ 2990850 w 1908"/>
              <a:gd name="T7" fmla="*/ 114300 h 1200"/>
              <a:gd name="T8" fmla="*/ 3028950 w 1908"/>
              <a:gd name="T9" fmla="*/ 0 h 12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08"/>
              <a:gd name="T16" fmla="*/ 0 h 1200"/>
              <a:gd name="T17" fmla="*/ 1908 w 1908"/>
              <a:gd name="T18" fmla="*/ 1200 h 12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08" h="1200">
                <a:moveTo>
                  <a:pt x="0" y="1200"/>
                </a:moveTo>
                <a:lnTo>
                  <a:pt x="1632" y="1200"/>
                </a:lnTo>
                <a:lnTo>
                  <a:pt x="1752" y="660"/>
                </a:lnTo>
                <a:lnTo>
                  <a:pt x="1884" y="72"/>
                </a:lnTo>
                <a:lnTo>
                  <a:pt x="1908" y="0"/>
                </a:lnTo>
              </a:path>
            </a:pathLst>
          </a:custGeom>
          <a:noFill/>
          <a:ln w="9525" cap="flat">
            <a:solidFill>
              <a:srgbClr val="0000FF"/>
            </a:solidFill>
            <a:prstDash val="dash"/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3886200" y="457200"/>
            <a:ext cx="5029200" cy="12001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solidFill>
                  <a:srgbClr val="0000FF"/>
                </a:solidFill>
              </a:rPr>
              <a:t>declares </a:t>
            </a:r>
            <a:r>
              <a:rPr lang="en-US" i="1"/>
              <a:t>detector</a:t>
            </a:r>
            <a:r>
              <a:rPr lang="en-US"/>
              <a:t> </a:t>
            </a:r>
            <a:r>
              <a:rPr lang="en-US">
                <a:solidFill>
                  <a:srgbClr val="0000FF"/>
                </a:solidFill>
              </a:rPr>
              <a:t>as a public continuous-function. Internally, it takes the syntactic role of  a CSP channel, i.e. when </a:t>
            </a:r>
            <a:r>
              <a:rPr lang="en-US" i="1"/>
              <a:t>v</a:t>
            </a:r>
            <a:r>
              <a:rPr lang="en-US" i="1">
                <a:solidFill>
                  <a:srgbClr val="0000FF"/>
                </a:solidFill>
              </a:rPr>
              <a:t> </a:t>
            </a:r>
            <a:r>
              <a:rPr lang="en-US">
                <a:solidFill>
                  <a:srgbClr val="0000FF"/>
                </a:solidFill>
              </a:rPr>
              <a:t>is communicated on the channel at time </a:t>
            </a:r>
            <a:r>
              <a:rPr lang="en-US" i="1"/>
              <a:t>t</a:t>
            </a:r>
            <a:r>
              <a:rPr lang="en-US">
                <a:solidFill>
                  <a:srgbClr val="0000FF"/>
                </a:solidFill>
              </a:rPr>
              <a:t>, then </a:t>
            </a:r>
            <a:r>
              <a:rPr lang="en-US" i="1"/>
              <a:t>detector(t) = v</a:t>
            </a:r>
            <a:endParaRPr lang="en-SG" i="1"/>
          </a:p>
        </p:txBody>
      </p:sp>
      <p:sp>
        <p:nvSpPr>
          <p:cNvPr id="56326" name="Text Box 14"/>
          <p:cNvSpPr txBox="1">
            <a:spLocks noChangeArrowheads="1"/>
          </p:cNvSpPr>
          <p:nvPr/>
        </p:nvSpPr>
        <p:spPr bwMode="auto">
          <a:xfrm>
            <a:off x="228600" y="1600200"/>
            <a:ext cx="41148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i="1">
                <a:latin typeface="Iskoola Pota" pitchFamily="18" charset="0"/>
              </a:rPr>
              <a:t>Condition::= normal | intrusion </a:t>
            </a:r>
            <a:endParaRPr lang="en-US">
              <a:latin typeface="Iskoola Pota" pitchFamily="18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US" i="1">
                <a:latin typeface="Iskoola Pota" pitchFamily="18" charset="0"/>
              </a:rPr>
              <a:t>Rection::= silence | noice</a:t>
            </a:r>
          </a:p>
        </p:txBody>
      </p:sp>
      <p:sp>
        <p:nvSpPr>
          <p:cNvPr id="18447" name="Freeform 15"/>
          <p:cNvSpPr>
            <a:spLocks/>
          </p:cNvSpPr>
          <p:nvPr/>
        </p:nvSpPr>
        <p:spPr bwMode="auto">
          <a:xfrm>
            <a:off x="838200" y="1981200"/>
            <a:ext cx="3276600" cy="1543050"/>
          </a:xfrm>
          <a:custGeom>
            <a:avLst/>
            <a:gdLst>
              <a:gd name="T0" fmla="*/ 0 w 2064"/>
              <a:gd name="T1" fmla="*/ 1543050 h 972"/>
              <a:gd name="T2" fmla="*/ 2668587 w 2064"/>
              <a:gd name="T3" fmla="*/ 1543050 h 972"/>
              <a:gd name="T4" fmla="*/ 3047999 w 2064"/>
              <a:gd name="T5" fmla="*/ 590550 h 972"/>
              <a:gd name="T6" fmla="*/ 3276600 w 2064"/>
              <a:gd name="T7" fmla="*/ 0 h 972"/>
              <a:gd name="T8" fmla="*/ 0 60000 65536"/>
              <a:gd name="T9" fmla="*/ 0 60000 65536"/>
              <a:gd name="T10" fmla="*/ 0 60000 65536"/>
              <a:gd name="T11" fmla="*/ 0 60000 65536"/>
              <a:gd name="T12" fmla="*/ 0 w 2064"/>
              <a:gd name="T13" fmla="*/ 0 h 972"/>
              <a:gd name="T14" fmla="*/ 2064 w 2064"/>
              <a:gd name="T15" fmla="*/ 972 h 9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64" h="972">
                <a:moveTo>
                  <a:pt x="0" y="972"/>
                </a:moveTo>
                <a:lnTo>
                  <a:pt x="1681" y="972"/>
                </a:lnTo>
                <a:lnTo>
                  <a:pt x="1920" y="372"/>
                </a:lnTo>
                <a:lnTo>
                  <a:pt x="2064" y="0"/>
                </a:lnTo>
              </a:path>
            </a:pathLst>
          </a:custGeom>
          <a:noFill/>
          <a:ln w="9525" cap="flat">
            <a:solidFill>
              <a:srgbClr val="0000FF"/>
            </a:solidFill>
            <a:prstDash val="dash"/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48" name="Text Box 16"/>
          <p:cNvSpPr txBox="1">
            <a:spLocks noChangeArrowheads="1"/>
          </p:cNvSpPr>
          <p:nvPr/>
        </p:nvSpPr>
        <p:spPr bwMode="auto">
          <a:xfrm>
            <a:off x="4114800" y="1752600"/>
            <a:ext cx="4800600" cy="925513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solidFill>
                  <a:srgbClr val="0000FF"/>
                </a:solidFill>
              </a:rPr>
              <a:t>declares </a:t>
            </a:r>
            <a:r>
              <a:rPr lang="en-US" i="1"/>
              <a:t>speaker</a:t>
            </a:r>
            <a:r>
              <a:rPr lang="en-US" i="1">
                <a:solidFill>
                  <a:srgbClr val="0000FF"/>
                </a:solidFill>
              </a:rPr>
              <a:t> </a:t>
            </a:r>
            <a:r>
              <a:rPr lang="en-US">
                <a:solidFill>
                  <a:srgbClr val="0000FF"/>
                </a:solidFill>
              </a:rPr>
              <a:t>as a public continuous-function variable, but the internal role is that of the local state variable</a:t>
            </a:r>
            <a:endParaRPr lang="en-SG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4" grpId="0" animBg="1"/>
      <p:bldP spid="18445" grpId="0" animBg="1"/>
      <p:bldP spid="18447" grpId="0" animBg="1"/>
      <p:bldP spid="1844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2"/>
          <p:cNvSpPr txBox="1">
            <a:spLocks noChangeArrowheads="1"/>
          </p:cNvSpPr>
          <p:nvPr/>
        </p:nvSpPr>
        <p:spPr bwMode="auto">
          <a:xfrm>
            <a:off x="381000" y="3657600"/>
            <a:ext cx="7543800" cy="284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lvl="1" indent="-457200" eaLnBrk="0" hangingPunct="0">
              <a:spcBef>
                <a:spcPct val="50000"/>
              </a:spcBef>
            </a:pPr>
            <a:r>
              <a:rPr lang="en-US" altLang="zh-CN" sz="2000" b="1">
                <a:latin typeface="Times New Roman" pitchFamily="18" charset="0"/>
                <a:ea typeface="SimSun" pitchFamily="2" charset="-122"/>
                <a:sym typeface="Math A"/>
              </a:rPr>
              <a:t>Tools (much more challenging)</a:t>
            </a:r>
          </a:p>
          <a:p>
            <a:pPr marL="914400" lvl="1" indent="-457200" eaLnBrk="0" hangingPunct="0">
              <a:spcBef>
                <a:spcPct val="50000"/>
              </a:spcBef>
              <a:buFontTx/>
              <a:buChar char="•"/>
            </a:pPr>
            <a:r>
              <a:rPr lang="en-US" altLang="zh-CN">
                <a:latin typeface="Times New Roman" pitchFamily="18" charset="0"/>
                <a:ea typeface="SimSun" pitchFamily="2" charset="-122"/>
                <a:sym typeface="Math A"/>
              </a:rPr>
              <a:t>Encode the TCOZ semantics and inference rules into theorem prover Isabelle-HOL [Jing Sun, PhD thesis 2003]</a:t>
            </a:r>
          </a:p>
          <a:p>
            <a:pPr marL="1371600" lvl="2" indent="-457200" eaLnBrk="0" hangingPunct="0"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rgbClr val="FF0066"/>
                </a:solidFill>
                <a:latin typeface="Times New Roman" pitchFamily="18" charset="0"/>
                <a:ea typeface="SimSun" pitchFamily="2" charset="-122"/>
                <a:sym typeface="Math A"/>
              </a:rPr>
              <a:t>Problems: Interactive and Expert User</a:t>
            </a:r>
          </a:p>
          <a:p>
            <a:pPr marL="914400" lvl="1" indent="-457200" eaLnBrk="0" hangingPunct="0">
              <a:spcBef>
                <a:spcPct val="50000"/>
              </a:spcBef>
              <a:buFontTx/>
              <a:buChar char="•"/>
            </a:pPr>
            <a:r>
              <a:rPr lang="en-US" altLang="zh-CN">
                <a:solidFill>
                  <a:schemeClr val="accent2"/>
                </a:solidFill>
                <a:latin typeface="Times New Roman" pitchFamily="18" charset="0"/>
                <a:ea typeface="SimSun" pitchFamily="2" charset="-122"/>
                <a:sym typeface="Math A"/>
              </a:rPr>
              <a:t>Is it possible to reuse existing tool? e.g. Timed Automata model checkers?</a:t>
            </a:r>
          </a:p>
          <a:p>
            <a:pPr marL="914400" lvl="1" indent="-457200" eaLnBrk="0" hangingPunct="0">
              <a:spcBef>
                <a:spcPct val="50000"/>
              </a:spcBef>
              <a:buFontTx/>
              <a:buChar char="•"/>
            </a:pPr>
            <a:endParaRPr lang="en-US" altLang="zh-CN" sz="2800">
              <a:solidFill>
                <a:schemeClr val="accent2"/>
              </a:solidFill>
              <a:latin typeface="Times New Roman" pitchFamily="18" charset="0"/>
              <a:ea typeface="SimSun" pitchFamily="2" charset="-122"/>
              <a:sym typeface="Math A"/>
            </a:endParaRPr>
          </a:p>
        </p:txBody>
      </p:sp>
      <p:sp>
        <p:nvSpPr>
          <p:cNvPr id="58370" name="Text Box 3"/>
          <p:cNvSpPr txBox="1">
            <a:spLocks noChangeArrowheads="1"/>
          </p:cNvSpPr>
          <p:nvPr/>
        </p:nvSpPr>
        <p:spPr bwMode="auto">
          <a:xfrm>
            <a:off x="304800" y="142875"/>
            <a:ext cx="457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000">
                <a:solidFill>
                  <a:schemeClr val="bg1"/>
                </a:solidFill>
                <a:latin typeface="Times New Roman" pitchFamily="18" charset="0"/>
                <a:ea typeface="SimSun" pitchFamily="2" charset="-122"/>
              </a:rPr>
              <a:t>Tools and Verification Techniques for Integrated Formal Methods</a:t>
            </a:r>
          </a:p>
        </p:txBody>
      </p:sp>
      <p:sp>
        <p:nvSpPr>
          <p:cNvPr id="58371" name="Text Box 4"/>
          <p:cNvSpPr txBox="1">
            <a:spLocks noChangeArrowheads="1"/>
          </p:cNvSpPr>
          <p:nvPr/>
        </p:nvSpPr>
        <p:spPr bwMode="auto">
          <a:xfrm>
            <a:off x="533400" y="381000"/>
            <a:ext cx="8382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3200" b="1">
                <a:solidFill>
                  <a:schemeClr val="accent2"/>
                </a:solidFill>
                <a:latin typeface="Times New Roman" pitchFamily="18" charset="0"/>
                <a:ea typeface="SimSun" pitchFamily="2" charset="-122"/>
              </a:rPr>
              <a:t>TCOZ Semantics and Tools</a:t>
            </a:r>
            <a:endParaRPr lang="en-US" altLang="zh-CN" sz="4000" b="1">
              <a:solidFill>
                <a:srgbClr val="FF6600"/>
              </a:solidFill>
              <a:latin typeface="Times New Roman" pitchFamily="18" charset="0"/>
              <a:ea typeface="SimSun" pitchFamily="2" charset="-122"/>
            </a:endParaRPr>
          </a:p>
        </p:txBody>
      </p:sp>
      <p:sp>
        <p:nvSpPr>
          <p:cNvPr id="58372" name="Slide Number Placeholder 3"/>
          <p:cNvSpPr txBox="1">
            <a:spLocks noGrp="1"/>
          </p:cNvSpPr>
          <p:nvPr/>
        </p:nvSpPr>
        <p:spPr bwMode="auto">
          <a:xfrm>
            <a:off x="6932613" y="6334125"/>
            <a:ext cx="1903412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8" tIns="45703" rIns="91408" bIns="45703"/>
          <a:lstStyle/>
          <a:p>
            <a:pPr algn="r" eaLnBrk="0" hangingPunct="0"/>
            <a:fld id="{D0D7F58E-2F39-480E-BE45-8E65B6CFE136}" type="slidenum">
              <a:rPr lang="zh-CN" altLang="en-GB" sz="1200">
                <a:solidFill>
                  <a:srgbClr val="003399"/>
                </a:solidFill>
                <a:ea typeface="SimSun" pitchFamily="2" charset="-122"/>
              </a:rPr>
              <a:pPr algn="r" eaLnBrk="0" hangingPunct="0"/>
              <a:t>16</a:t>
            </a:fld>
            <a:endParaRPr lang="en-GB" altLang="zh-CN" sz="1200">
              <a:ea typeface="SimSun" pitchFamily="2" charset="-122"/>
            </a:endParaRP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914400" y="1219200"/>
            <a:ext cx="7162800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b="1"/>
              <a:t>Semantics (well studied): </a:t>
            </a:r>
          </a:p>
          <a:p>
            <a:pPr eaLnBrk="0" hangingPunct="0"/>
            <a:endParaRPr lang="en-US" sz="1400"/>
          </a:p>
          <a:p>
            <a:pPr eaLnBrk="0" hangingPunct="0">
              <a:buFont typeface="Arial" charset="0"/>
              <a:buChar char="•"/>
            </a:pPr>
            <a:r>
              <a:rPr lang="en-US" sz="1400"/>
              <a:t> B. Mahony and J.S. Dong. </a:t>
            </a:r>
            <a:r>
              <a:rPr lang="en-US" sz="1400" b="1"/>
              <a:t>Deep Semantic Links of TCSP and Object-Z: TCOZ Approach</a:t>
            </a:r>
            <a:r>
              <a:rPr lang="en-US" sz="1400"/>
              <a:t>. Formal Aspects of Computing, vol-13:142-160, Springer, 2002.</a:t>
            </a:r>
          </a:p>
          <a:p>
            <a:pPr eaLnBrk="0" hangingPunct="0">
              <a:buFont typeface="Arial" charset="0"/>
              <a:buChar char="•"/>
            </a:pPr>
            <a:endParaRPr lang="en-US" sz="1400"/>
          </a:p>
          <a:p>
            <a:pPr eaLnBrk="0" hangingPunct="0">
              <a:buFont typeface="Arial" charset="0"/>
              <a:buChar char="•"/>
            </a:pPr>
            <a:r>
              <a:rPr lang="en-US" sz="1400"/>
              <a:t> S. C. Qin, J. S. Dong and W. N. Chin. </a:t>
            </a:r>
            <a:r>
              <a:rPr lang="en-US" sz="1400" b="1"/>
              <a:t>A Semantic Foundation of TCOZ in Unifying Theory of Programming.</a:t>
            </a:r>
            <a:r>
              <a:rPr lang="en-US" sz="1400"/>
              <a:t> FM'03. LNCS, pages 321-340, 2003.</a:t>
            </a:r>
          </a:p>
          <a:p>
            <a:pPr eaLnBrk="0" hangingPunct="0"/>
            <a:endParaRPr lang="en-US"/>
          </a:p>
          <a:p>
            <a:pPr eaLnBrk="0" hangingPunct="0"/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Picture 4" descr="s_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57200" y="-228600"/>
            <a:ext cx="10058400" cy="776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8" name="Picture 6" descr="time_resolve_pic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0"/>
            <a:ext cx="990600" cy="91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9" name="Text Box 7"/>
          <p:cNvSpPr txBox="1">
            <a:spLocks noChangeArrowheads="1"/>
          </p:cNvSpPr>
          <p:nvPr/>
        </p:nvSpPr>
        <p:spPr bwMode="auto">
          <a:xfrm>
            <a:off x="3810000" y="6400800"/>
            <a:ext cx="990600" cy="3762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S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Picture 4" descr="s_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57200" y="-454025"/>
            <a:ext cx="10058400" cy="776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6" name="Picture 6" descr="squaremosaic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228600"/>
            <a:ext cx="146208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7" name="Text Box 7"/>
          <p:cNvSpPr txBox="1">
            <a:spLocks noChangeArrowheads="1"/>
          </p:cNvSpPr>
          <p:nvPr/>
        </p:nvSpPr>
        <p:spPr bwMode="auto">
          <a:xfrm>
            <a:off x="3886200" y="6324600"/>
            <a:ext cx="7620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SG"/>
          </a:p>
        </p:txBody>
      </p:sp>
      <p:sp>
        <p:nvSpPr>
          <p:cNvPr id="62468" name="Text Box 5"/>
          <p:cNvSpPr txBox="1">
            <a:spLocks noChangeArrowheads="1"/>
          </p:cNvSpPr>
          <p:nvPr/>
        </p:nvSpPr>
        <p:spPr bwMode="auto">
          <a:xfrm>
            <a:off x="152400" y="5105400"/>
            <a:ext cx="8458200" cy="5905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SG" sz="1600"/>
              <a:t>J. S. Dong, P. Hao, S. C. Qin, J. Sun and Y. Wang, </a:t>
            </a:r>
            <a:r>
              <a:rPr lang="en-SG" sz="1600" b="1"/>
              <a:t>Timed Automata Patterns</a:t>
            </a:r>
            <a:r>
              <a:rPr lang="en-SG" sz="1600"/>
              <a:t>. IEEE Transactions on Software Engineering, vol. 34(6), pp 844-859, Nov./Dec. 2008.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s_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57200" y="1447800"/>
            <a:ext cx="8610600" cy="66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3657600" y="6491288"/>
            <a:ext cx="106680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SG"/>
          </a:p>
        </p:txBody>
      </p:sp>
      <p:pic>
        <p:nvPicPr>
          <p:cNvPr id="64515" name="Picture 6" descr="s_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-685800"/>
            <a:ext cx="4724400" cy="437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4" name="Line 8"/>
          <p:cNvSpPr>
            <a:spLocks noChangeShapeType="1"/>
          </p:cNvSpPr>
          <p:nvPr/>
        </p:nvSpPr>
        <p:spPr bwMode="auto">
          <a:xfrm flipH="1">
            <a:off x="4953000" y="2514600"/>
            <a:ext cx="1600200" cy="1066800"/>
          </a:xfrm>
          <a:prstGeom prst="line">
            <a:avLst/>
          </a:prstGeom>
          <a:noFill/>
          <a:ln w="222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5715000" y="30480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project</a:t>
            </a: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6096000" y="4495800"/>
            <a:ext cx="30480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Model checking using existing tool, UPPALL</a:t>
            </a:r>
          </a:p>
          <a:p>
            <a:pPr eaLnBrk="0" hangingPunct="0">
              <a:spcBef>
                <a:spcPct val="50000"/>
              </a:spcBef>
            </a:pPr>
            <a:r>
              <a:rPr lang="en-US">
                <a:solidFill>
                  <a:srgbClr val="FF0066"/>
                </a:solidFill>
              </a:rPr>
              <a:t>But also limited by the tool</a:t>
            </a:r>
          </a:p>
        </p:txBody>
      </p:sp>
      <p:sp>
        <p:nvSpPr>
          <p:cNvPr id="64519" name="Slide Number Placeholder 3"/>
          <p:cNvSpPr txBox="1">
            <a:spLocks noGrp="1"/>
          </p:cNvSpPr>
          <p:nvPr/>
        </p:nvSpPr>
        <p:spPr bwMode="auto">
          <a:xfrm>
            <a:off x="6932613" y="6334125"/>
            <a:ext cx="1903412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8" tIns="45703" rIns="91408" bIns="45703"/>
          <a:lstStyle/>
          <a:p>
            <a:pPr algn="r" eaLnBrk="0" hangingPunct="0"/>
            <a:fld id="{DA3471CD-061B-4E2F-8C29-E23214D75030}" type="slidenum">
              <a:rPr lang="zh-CN" altLang="en-GB" sz="1200">
                <a:solidFill>
                  <a:srgbClr val="003399"/>
                </a:solidFill>
                <a:ea typeface="SimSun" pitchFamily="2" charset="-122"/>
              </a:rPr>
              <a:pPr algn="r" eaLnBrk="0" hangingPunct="0"/>
              <a:t>19</a:t>
            </a:fld>
            <a:endParaRPr lang="en-GB" altLang="zh-CN" sz="1200">
              <a:ea typeface="SimSun" pitchFamily="2" charset="-122"/>
            </a:endParaRPr>
          </a:p>
        </p:txBody>
      </p:sp>
      <p:sp>
        <p:nvSpPr>
          <p:cNvPr id="64520" name="Text Box 15"/>
          <p:cNvSpPr txBox="1">
            <a:spLocks noChangeArrowheads="1"/>
          </p:cNvSpPr>
          <p:nvPr/>
        </p:nvSpPr>
        <p:spPr bwMode="auto">
          <a:xfrm>
            <a:off x="7239000" y="3048000"/>
            <a:ext cx="4572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/>
              <a:t>  </a:t>
            </a:r>
            <a:endParaRPr lang="en-SG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4" grpId="0" animBg="1"/>
      <p:bldP spid="24585" grpId="0"/>
      <p:bldP spid="2458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6858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chemeClr val="accent2"/>
                </a:solidFill>
              </a:rPr>
              <a:t>Motivation</a:t>
            </a:r>
            <a:endParaRPr lang="en-SG" sz="4000" smtClean="0">
              <a:solidFill>
                <a:schemeClr val="accent2"/>
              </a:solidFill>
            </a:endParaRP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Computer systems have become increasingly complex, </a:t>
            </a:r>
            <a:r>
              <a:rPr lang="en-US" sz="2400" smtClean="0">
                <a:solidFill>
                  <a:schemeClr val="accent2"/>
                </a:solidFill>
              </a:rPr>
              <a:t>pervasive and context-aware</a:t>
            </a:r>
            <a:r>
              <a:rPr lang="en-US" sz="2400" smtClean="0"/>
              <a:t> through smart sensors.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The design of such complex systems requires powerful mechanisms for precisely modeling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>
                <a:solidFill>
                  <a:schemeClr val="accent2"/>
                </a:solidFill>
              </a:rPr>
              <a:t>data, state, concurrency and real-time behavior.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Various formalisms have been developed to capture different aspects of the systems, viewpoints approach.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>
                <a:solidFill>
                  <a:srgbClr val="FF0066"/>
                </a:solidFill>
              </a:rPr>
              <a:t>However, consistency between different viewpoints is a challenging problem.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 Expressive integrated modeling techniques can semantically  combines state and event based formalisms </a:t>
            </a:r>
          </a:p>
          <a:p>
            <a:pPr lvl="1" eaLnBrk="1" hangingPunct="1">
              <a:lnSpc>
                <a:spcPct val="90000"/>
              </a:lnSpc>
            </a:pPr>
            <a:r>
              <a:rPr lang="en-SG" sz="2000" smtClean="0">
                <a:solidFill>
                  <a:srgbClr val="FF0066"/>
                </a:solidFill>
              </a:rPr>
              <a:t>However, it is very challenging to develop reasoning tools for expressive specification languages</a:t>
            </a:r>
          </a:p>
          <a:p>
            <a:pPr lvl="1" eaLnBrk="1" hangingPunct="1">
              <a:lnSpc>
                <a:spcPct val="90000"/>
              </a:lnSpc>
            </a:pPr>
            <a:endParaRPr lang="en-SG" sz="2000" smtClean="0">
              <a:solidFill>
                <a:srgbClr val="FF0066"/>
              </a:solidFill>
            </a:endParaRPr>
          </a:p>
        </p:txBody>
      </p:sp>
      <p:sp>
        <p:nvSpPr>
          <p:cNvPr id="29699" name="Slide Number Placeholder 3"/>
          <p:cNvSpPr txBox="1">
            <a:spLocks noGrp="1"/>
          </p:cNvSpPr>
          <p:nvPr/>
        </p:nvSpPr>
        <p:spPr bwMode="auto">
          <a:xfrm>
            <a:off x="6932613" y="6334125"/>
            <a:ext cx="1903412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8" tIns="45703" rIns="91408" bIns="45703"/>
          <a:lstStyle/>
          <a:p>
            <a:pPr algn="r" eaLnBrk="0" hangingPunct="0"/>
            <a:fld id="{9834CEFD-B959-41ED-AA45-07FC5B1FA5B1}" type="slidenum">
              <a:rPr lang="zh-CN" altLang="en-GB" sz="1200">
                <a:solidFill>
                  <a:srgbClr val="003399"/>
                </a:solidFill>
                <a:ea typeface="SimSun" pitchFamily="2" charset="-122"/>
              </a:rPr>
              <a:pPr algn="r" eaLnBrk="0" hangingPunct="0"/>
              <a:t>2</a:t>
            </a:fld>
            <a:endParaRPr lang="en-GB" altLang="zh-CN" sz="1200">
              <a:ea typeface="SimSun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990600"/>
          </a:xfrm>
        </p:spPr>
        <p:txBody>
          <a:bodyPr lIns="91408" tIns="45703" rIns="91408" bIns="45703"/>
          <a:lstStyle/>
          <a:p>
            <a:pPr eaLnBrk="1" hangingPunct="1"/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A Reasoning Tool based on CLP</a:t>
            </a:r>
          </a:p>
        </p:txBody>
      </p:sp>
      <p:sp>
        <p:nvSpPr>
          <p:cNvPr id="178179" name="Content Placeholder 2"/>
          <p:cNvSpPr>
            <a:spLocks noGrp="1"/>
          </p:cNvSpPr>
          <p:nvPr>
            <p:ph idx="4294967295"/>
          </p:nvPr>
        </p:nvSpPr>
        <p:spPr>
          <a:xfrm>
            <a:off x="0" y="533400"/>
            <a:ext cx="8229600" cy="5562600"/>
          </a:xfrm>
        </p:spPr>
        <p:txBody>
          <a:bodyPr lIns="91408" tIns="45703" rIns="91408" bIns="45703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38138" lvl="1" indent="4763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Start with Timed CSP</a:t>
            </a:r>
          </a:p>
          <a:p>
            <a:pPr marL="681038" lvl="2" indent="233363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No verification tool support (only FDR for untimed CSP) </a:t>
            </a:r>
          </a:p>
          <a:p>
            <a:pPr marL="338138" lvl="1" indent="4763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Constraint Logic Programming</a:t>
            </a:r>
            <a:r>
              <a:rPr lang="en-US" sz="2000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000" dirty="0" err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Jaffar</a:t>
            </a:r>
            <a:r>
              <a:rPr lang="en-US" sz="2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en-US" sz="2000" dirty="0" err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Lassez</a:t>
            </a:r>
            <a:r>
              <a:rPr lang="en-US" sz="2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, POPL’87]</a:t>
            </a:r>
            <a:endParaRPr lang="en-US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681038" lvl="2" indent="233363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zh-CN" dirty="0">
                <a:latin typeface="Times New Roman" pitchFamily="18" charset="0"/>
              </a:rPr>
              <a:t>Designed for mechanized proving based on constraint </a:t>
            </a:r>
            <a:r>
              <a:rPr lang="en-US" altLang="zh-CN" dirty="0" smtClean="0">
                <a:latin typeface="Times New Roman" pitchFamily="18" charset="0"/>
              </a:rPr>
              <a:t>solving</a:t>
            </a:r>
            <a:r>
              <a:rPr lang="en-US" altLang="zh-CN" dirty="0">
                <a:latin typeface="Times New Roman" pitchFamily="18" charset="0"/>
              </a:rPr>
              <a:t>.</a:t>
            </a:r>
          </a:p>
          <a:p>
            <a:pPr marL="338138" lvl="1" indent="4763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zh-CN" dirty="0">
                <a:latin typeface="Times New Roman" pitchFamily="18" charset="0"/>
              </a:rPr>
              <a:t> </a:t>
            </a:r>
            <a:r>
              <a:rPr lang="en-US" altLang="zh-CN" dirty="0">
                <a:solidFill>
                  <a:schemeClr val="accent2"/>
                </a:solidFill>
                <a:latin typeface="Times New Roman" pitchFamily="18" charset="0"/>
              </a:rPr>
              <a:t>C</a:t>
            </a:r>
            <a:r>
              <a:rPr lang="en-US" altLang="zh-CN" dirty="0" smtClean="0">
                <a:solidFill>
                  <a:schemeClr val="accent2"/>
                </a:solidFill>
                <a:latin typeface="Times New Roman" pitchFamily="18" charset="0"/>
              </a:rPr>
              <a:t>onstruct </a:t>
            </a:r>
            <a:r>
              <a:rPr lang="en-US" altLang="zh-CN" dirty="0">
                <a:solidFill>
                  <a:schemeClr val="accent2"/>
                </a:solidFill>
                <a:latin typeface="Times New Roman" pitchFamily="18" charset="0"/>
              </a:rPr>
              <a:t>a reasoning method using CLP(R) as an underlying reasoning system for Timed </a:t>
            </a:r>
            <a:r>
              <a:rPr lang="en-US" altLang="zh-CN" dirty="0" smtClean="0">
                <a:solidFill>
                  <a:schemeClr val="accent2"/>
                </a:solidFill>
                <a:latin typeface="Times New Roman" pitchFamily="18" charset="0"/>
              </a:rPr>
              <a:t>CSP (ICFEM’06)</a:t>
            </a:r>
            <a:endParaRPr lang="en-US" altLang="zh-CN" sz="26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marL="738188" lvl="2" indent="4763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altLang="zh-CN" sz="2200" b="1" dirty="0" smtClean="0">
                <a:solidFill>
                  <a:schemeClr val="accent2"/>
                </a:solidFill>
                <a:latin typeface="Times New Roman" pitchFamily="18" charset="0"/>
              </a:rPr>
              <a:t>  </a:t>
            </a:r>
            <a:r>
              <a:rPr lang="en-US" altLang="zh-CN" sz="2200" dirty="0" smtClean="0">
                <a:latin typeface="Times New Roman" pitchFamily="18" charset="0"/>
              </a:rPr>
              <a:t>Extending the Reasoning Tool for TCOZ (challenging)</a:t>
            </a:r>
          </a:p>
          <a:p>
            <a:pPr marL="338138" lvl="1" indent="4763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600" dirty="0">
                <a:latin typeface="Times New Roman" pitchFamily="18" charset="0"/>
                <a:ea typeface="SimSun" pitchFamily="2" charset="-122"/>
              </a:rPr>
              <a:t> </a:t>
            </a:r>
            <a:r>
              <a:rPr lang="en-US" sz="2600" dirty="0" smtClean="0">
                <a:latin typeface="Times New Roman" pitchFamily="18" charset="0"/>
                <a:ea typeface="SimSun" pitchFamily="2" charset="-122"/>
              </a:rPr>
              <a:t> </a:t>
            </a:r>
            <a:r>
              <a:rPr lang="en-US" sz="2600" dirty="0" smtClean="0">
                <a:solidFill>
                  <a:schemeClr val="accent2"/>
                </a:solidFill>
                <a:latin typeface="Times New Roman" pitchFamily="18" charset="0"/>
                <a:ea typeface="SimSun" pitchFamily="2" charset="-122"/>
              </a:rPr>
              <a:t>Our current approach is PAT!</a:t>
            </a:r>
          </a:p>
          <a:p>
            <a:pPr marL="338138" lvl="1" indent="4763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SG" dirty="0" smtClean="0">
                <a:solidFill>
                  <a:schemeClr val="accent2"/>
                </a:solidFill>
                <a:hlinkClick r:id="rId3"/>
              </a:rPr>
              <a:t>http://www.comp.nus.edu.sg/~pat/</a:t>
            </a:r>
            <a:endParaRPr lang="en-US" sz="2600" dirty="0">
              <a:solidFill>
                <a:schemeClr val="accent2"/>
              </a:solidFill>
              <a:latin typeface="Times New Roman" pitchFamily="18" charset="0"/>
              <a:ea typeface="SimSun" pitchFamily="2" charset="-122"/>
            </a:endParaRPr>
          </a:p>
        </p:txBody>
      </p:sp>
      <p:sp>
        <p:nvSpPr>
          <p:cNvPr id="66563" name="Slide Number Placeholder 3"/>
          <p:cNvSpPr txBox="1">
            <a:spLocks noGrp="1"/>
          </p:cNvSpPr>
          <p:nvPr/>
        </p:nvSpPr>
        <p:spPr bwMode="auto">
          <a:xfrm>
            <a:off x="6932613" y="6334125"/>
            <a:ext cx="1903412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8" tIns="45703" rIns="91408" bIns="45703"/>
          <a:lstStyle/>
          <a:p>
            <a:pPr algn="r" eaLnBrk="0" hangingPunct="0"/>
            <a:fld id="{0998F434-17BF-4D90-BEFE-59F71B1540FD}" type="slidenum">
              <a:rPr lang="zh-CN" altLang="en-GB" sz="1200">
                <a:solidFill>
                  <a:srgbClr val="003399"/>
                </a:solidFill>
                <a:ea typeface="SimSun" pitchFamily="2" charset="-122"/>
              </a:rPr>
              <a:pPr algn="r" eaLnBrk="0" hangingPunct="0"/>
              <a:t>20</a:t>
            </a:fld>
            <a:endParaRPr lang="en-GB" altLang="zh-CN" sz="1200">
              <a:ea typeface="SimSun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663575"/>
            <a:ext cx="8991600" cy="1298575"/>
          </a:xfrm>
        </p:spPr>
        <p:txBody>
          <a:bodyPr/>
          <a:lstStyle/>
          <a:p>
            <a:pPr eaLnBrk="1" hangingPunct="1"/>
            <a:r>
              <a:rPr lang="en-US" sz="4800" smtClean="0"/>
              <a:t>PAT - Statement of the Problem </a:t>
            </a:r>
          </a:p>
        </p:txBody>
      </p:sp>
      <p:sp>
        <p:nvSpPr>
          <p:cNvPr id="68610" name="Rectangle 5"/>
          <p:cNvSpPr>
            <a:spLocks noGrp="1" noChangeArrowheads="1"/>
          </p:cNvSpPr>
          <p:nvPr>
            <p:ph idx="1"/>
          </p:nvPr>
        </p:nvSpPr>
        <p:spPr>
          <a:xfrm>
            <a:off x="152400" y="2362200"/>
            <a:ext cx="8991600" cy="3657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000" smtClean="0"/>
              <a:t>How to efficiently model check a modeling language which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000" smtClean="0"/>
              <a:t>supports, complicated data structure and data operations,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000" smtClean="0"/>
              <a:t>complex control flow, real-time, etc.? </a:t>
            </a:r>
          </a:p>
          <a:p>
            <a:pPr eaLnBrk="1" hangingPunct="1">
              <a:buFont typeface="Wingdings 2" pitchFamily="18" charset="2"/>
              <a:buNone/>
            </a:pPr>
            <a:endParaRPr lang="en-US" sz="2000" smtClean="0"/>
          </a:p>
          <a:p>
            <a:pPr eaLnBrk="1" hangingPunct="1">
              <a:buFont typeface="Wingdings 2" pitchFamily="18" charset="2"/>
              <a:buNone/>
            </a:pPr>
            <a:r>
              <a:rPr lang="en-US" sz="2000" smtClean="0"/>
              <a:t>How to efficiently model check multiple modeling languages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000" smtClean="0"/>
              <a:t>with domain specific complications? </a:t>
            </a:r>
          </a:p>
          <a:p>
            <a:pPr eaLnBrk="1" hangingPunct="1">
              <a:buFont typeface="Wingdings 2" pitchFamily="18" charset="2"/>
              <a:buNone/>
            </a:pPr>
            <a:endParaRPr lang="en-US" sz="2000" smtClean="0"/>
          </a:p>
          <a:p>
            <a:pPr eaLnBrk="1" hangingPunct="1">
              <a:buFont typeface="Wingdings 2" pitchFamily="18" charset="2"/>
              <a:buNone/>
            </a:pPr>
            <a:r>
              <a:rPr lang="en-US" sz="2000" smtClean="0"/>
              <a:t>How to support various language extensions/integrations?</a:t>
            </a:r>
          </a:p>
          <a:p>
            <a:pPr eaLnBrk="1" hangingPunct="1"/>
            <a:endParaRPr lang="en-US" sz="2000" smtClean="0"/>
          </a:p>
          <a:p>
            <a:pPr eaLnBrk="1" hangingPunct="1">
              <a:buFont typeface="Wingdings 2" pitchFamily="18" charset="2"/>
              <a:buNone/>
            </a:pPr>
            <a:endParaRPr lang="en-US" sz="20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4"/>
          <p:cNvSpPr>
            <a:spLocks noGrp="1" noChangeArrowheads="1"/>
          </p:cNvSpPr>
          <p:nvPr>
            <p:ph type="title"/>
          </p:nvPr>
        </p:nvSpPr>
        <p:spPr>
          <a:xfrm>
            <a:off x="1295400" y="304800"/>
            <a:ext cx="5486400" cy="1298575"/>
          </a:xfrm>
        </p:spPr>
        <p:txBody>
          <a:bodyPr/>
          <a:lstStyle/>
          <a:p>
            <a:pPr eaLnBrk="1" hangingPunct="1"/>
            <a:r>
              <a:rPr lang="en-US" sz="4000" smtClean="0"/>
              <a:t>Process Analysis Toolkit         </a:t>
            </a:r>
          </a:p>
        </p:txBody>
      </p:sp>
      <p:pic>
        <p:nvPicPr>
          <p:cNvPr id="69634" name="Picture 4" descr="Architectur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752600"/>
            <a:ext cx="5205413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5" name="Picture 2" descr="http://www.comp.nus.edu.sg/~sunj/images/sunju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1371600"/>
            <a:ext cx="1857375" cy="16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6" name="Picture 4" descr="http://www.comp.nus.edu.sg/~liuyang/image/liuyang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3429000"/>
            <a:ext cx="1828800" cy="177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4191000" cy="563563"/>
          </a:xfrm>
        </p:spPr>
        <p:txBody>
          <a:bodyPr/>
          <a:lstStyle/>
          <a:p>
            <a:pPr eaLnBrk="1" hangingPunct="1"/>
            <a:r>
              <a:rPr lang="en-US" sz="2800" smtClean="0"/>
              <a:t>Example: Keyless System</a:t>
            </a:r>
            <a:endParaRPr lang="en-SG" sz="2800" smtClean="0"/>
          </a:p>
        </p:txBody>
      </p:sp>
      <p:sp>
        <p:nvSpPr>
          <p:cNvPr id="70658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371600"/>
            <a:ext cx="8229600" cy="49831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SG" sz="2000" smtClean="0"/>
              <a:t>One of the latest automotive technologies, push-button keyless system, allows you to start your car's engine without the hassle of key insertion and offers great convenience. </a:t>
            </a:r>
          </a:p>
          <a:p>
            <a:pPr eaLnBrk="1" hangingPunct="1">
              <a:lnSpc>
                <a:spcPct val="80000"/>
              </a:lnSpc>
            </a:pPr>
            <a:endParaRPr lang="en-SG" sz="2000" smtClean="0"/>
          </a:p>
          <a:p>
            <a:pPr eaLnBrk="1" hangingPunct="1">
              <a:lnSpc>
                <a:spcPct val="80000"/>
              </a:lnSpc>
            </a:pPr>
            <a:r>
              <a:rPr lang="en-SG" sz="2000" smtClean="0"/>
              <a:t>Push-button keyless system allows owner with key-fob in her pocket to unlock the door when she is very near the car. The driver can slide behind the wheel, with the key-fob in her pocket (briefcase or purse or anywhere inside the car), she can push the start/stop button on the control panel. Shutting off the engine is just as hassle-free, and is accomplished by merely pressing the start/stop button. </a:t>
            </a:r>
          </a:p>
          <a:p>
            <a:pPr eaLnBrk="1" hangingPunct="1">
              <a:lnSpc>
                <a:spcPct val="80000"/>
              </a:lnSpc>
            </a:pPr>
            <a:endParaRPr lang="en-SG" sz="2000" smtClean="0"/>
          </a:p>
          <a:p>
            <a:pPr eaLnBrk="1" hangingPunct="1">
              <a:lnSpc>
                <a:spcPct val="80000"/>
              </a:lnSpc>
            </a:pPr>
            <a:r>
              <a:rPr lang="en-SG" sz="2000" smtClean="0"/>
              <a:t>These systems are designed so it is impossible to start the engine without the owner's key-fob and </a:t>
            </a:r>
            <a:r>
              <a:rPr lang="en-SG" sz="2000" smtClean="0">
                <a:solidFill>
                  <a:schemeClr val="accent2"/>
                </a:solidFill>
              </a:rPr>
              <a:t>it cannot lock your key-fob inside the car because the system will sense it and prevent the user from locking them in.</a:t>
            </a:r>
          </a:p>
          <a:p>
            <a:pPr eaLnBrk="1" hangingPunct="1">
              <a:lnSpc>
                <a:spcPct val="80000"/>
              </a:lnSpc>
            </a:pPr>
            <a:endParaRPr lang="en-SG" sz="200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SG" sz="2000" smtClean="0">
                <a:solidFill>
                  <a:srgbClr val="FF0000"/>
                </a:solidFill>
              </a:rPr>
              <a:t>However, the keyless system can also surprise you as it may allow you to drive the car without key-fob. E.g. you can drive without key!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hangingPunct="1">
              <a:defRPr/>
            </a:pPr>
            <a:fld id="{05454F5E-504B-42D1-8CE0-3A38C62561D1}" type="slidenum">
              <a:rPr lang="en-US">
                <a:solidFill>
                  <a:schemeClr val="tx2">
                    <a:shade val="90000"/>
                  </a:schemeClr>
                </a:solidFill>
                <a:cs typeface="Times New Roman" pitchFamily="18" charset="0"/>
              </a:rPr>
              <a:pPr eaLnBrk="1" hangingPunct="1">
                <a:defRPr/>
              </a:pPr>
              <a:t>23</a:t>
            </a:fld>
            <a:endParaRPr lang="en-US">
              <a:solidFill>
                <a:schemeClr val="tx2">
                  <a:shade val="90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70660" name="Picture 5" descr="5669%2520LEXUS%2520LS460L%2520SILVER%2520STATR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228600"/>
            <a:ext cx="1447800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1" name="Picture 7" descr="carscoopTVANGUARD_5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15200" y="228600"/>
            <a:ext cx="1828800" cy="108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2" name="Picture 9" descr="yk_KeylessEntry_lr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8200" y="381000"/>
            <a:ext cx="10572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924800" cy="5635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/>
              <a:t>Constant and variables</a:t>
            </a:r>
            <a:endParaRPr lang="en-SG" sz="4000"/>
          </a:p>
        </p:txBody>
      </p:sp>
      <p:sp>
        <p:nvSpPr>
          <p:cNvPr id="7270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14400"/>
            <a:ext cx="8229600" cy="5943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SG" sz="1600" smtClean="0"/>
              <a:t>#</a:t>
            </a:r>
            <a:r>
              <a:rPr lang="en-SG" sz="1600" smtClean="0">
                <a:solidFill>
                  <a:schemeClr val="accent2"/>
                </a:solidFill>
              </a:rPr>
              <a:t>define</a:t>
            </a:r>
            <a:r>
              <a:rPr lang="en-SG" sz="1600" smtClean="0"/>
              <a:t> N 2;        // number of owners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en-SG" sz="1600" smtClean="0"/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SG" sz="1600" smtClean="0"/>
              <a:t>#</a:t>
            </a:r>
            <a:r>
              <a:rPr lang="en-SG" sz="1600" smtClean="0">
                <a:solidFill>
                  <a:schemeClr val="accent2"/>
                </a:solidFill>
              </a:rPr>
              <a:t>define</a:t>
            </a:r>
            <a:r>
              <a:rPr lang="en-SG" sz="1600" smtClean="0"/>
              <a:t> far 0;       // owner is out and far away from the car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SG" sz="1600" smtClean="0"/>
              <a:t>#</a:t>
            </a:r>
            <a:r>
              <a:rPr lang="en-SG" sz="1600" smtClean="0">
                <a:solidFill>
                  <a:schemeClr val="accent2"/>
                </a:solidFill>
              </a:rPr>
              <a:t>define</a:t>
            </a:r>
            <a:r>
              <a:rPr lang="en-SG" sz="1600" smtClean="0"/>
              <a:t> near 1;    // owner is close enough to open/lock the door if she has the keyfob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SG" sz="1600" smtClean="0"/>
              <a:t>#</a:t>
            </a:r>
            <a:r>
              <a:rPr lang="en-SG" sz="1600" smtClean="0">
                <a:solidFill>
                  <a:schemeClr val="accent2"/>
                </a:solidFill>
              </a:rPr>
              <a:t>define</a:t>
            </a:r>
            <a:r>
              <a:rPr lang="en-SG" sz="1600" smtClean="0"/>
              <a:t> in 2;        // owner is in the car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en-SG" sz="1600" smtClean="0"/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SG" sz="1600" smtClean="0"/>
              <a:t>#</a:t>
            </a:r>
            <a:r>
              <a:rPr lang="en-SG" sz="1600" smtClean="0">
                <a:solidFill>
                  <a:schemeClr val="accent2"/>
                </a:solidFill>
              </a:rPr>
              <a:t>define</a:t>
            </a:r>
            <a:r>
              <a:rPr lang="en-SG" sz="1600" smtClean="0"/>
              <a:t> off 0;       // engine is off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SG" sz="1600" smtClean="0"/>
              <a:t>#</a:t>
            </a:r>
            <a:r>
              <a:rPr lang="en-SG" sz="1600" smtClean="0">
                <a:solidFill>
                  <a:schemeClr val="accent2"/>
                </a:solidFill>
              </a:rPr>
              <a:t>define</a:t>
            </a:r>
            <a:r>
              <a:rPr lang="en-SG" sz="1600" smtClean="0"/>
              <a:t> on 1;       // engine is on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en-SG" sz="1600" smtClean="0"/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SG" sz="1600" smtClean="0"/>
              <a:t>#</a:t>
            </a:r>
            <a:r>
              <a:rPr lang="en-SG" sz="1600" smtClean="0">
                <a:solidFill>
                  <a:schemeClr val="accent2"/>
                </a:solidFill>
              </a:rPr>
              <a:t>define</a:t>
            </a:r>
            <a:r>
              <a:rPr lang="en-SG" sz="1600" smtClean="0"/>
              <a:t> unlock 0;   // door is unlocked but closed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SG" sz="1600" smtClean="0"/>
              <a:t>#</a:t>
            </a:r>
            <a:r>
              <a:rPr lang="en-SG" sz="1600" smtClean="0">
                <a:solidFill>
                  <a:schemeClr val="accent2"/>
                </a:solidFill>
              </a:rPr>
              <a:t>define</a:t>
            </a:r>
            <a:r>
              <a:rPr lang="en-SG" sz="1600" smtClean="0"/>
              <a:t> lock 1;       // door is locked (must be closed)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SG" sz="1600" smtClean="0"/>
              <a:t>#</a:t>
            </a:r>
            <a:r>
              <a:rPr lang="en-SG" sz="1600" smtClean="0">
                <a:solidFill>
                  <a:schemeClr val="accent2"/>
                </a:solidFill>
              </a:rPr>
              <a:t>define</a:t>
            </a:r>
            <a:r>
              <a:rPr lang="en-SG" sz="1600" smtClean="0"/>
              <a:t> open 2;     // door is open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en-SG" sz="1600" smtClean="0"/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SG" sz="1600" smtClean="0"/>
              <a:t>#</a:t>
            </a:r>
            <a:r>
              <a:rPr lang="en-SG" sz="1600" smtClean="0">
                <a:solidFill>
                  <a:schemeClr val="accent2"/>
                </a:solidFill>
              </a:rPr>
              <a:t>define</a:t>
            </a:r>
            <a:r>
              <a:rPr lang="en-SG" sz="1600" smtClean="0"/>
              <a:t> incar -1;       // keyfob is put inside car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SG" sz="1600" smtClean="0"/>
              <a:t>#</a:t>
            </a:r>
            <a:r>
              <a:rPr lang="en-SG" sz="1600" smtClean="0">
                <a:solidFill>
                  <a:schemeClr val="accent2"/>
                </a:solidFill>
              </a:rPr>
              <a:t>define</a:t>
            </a:r>
            <a:r>
              <a:rPr lang="en-SG" sz="1600" smtClean="0"/>
              <a:t> faralone -2; // keyfob is put outside and far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en-SG" sz="1600" smtClean="0"/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SG" sz="1600" smtClean="0">
                <a:solidFill>
                  <a:schemeClr val="accent2"/>
                </a:solidFill>
              </a:rPr>
              <a:t>var</a:t>
            </a:r>
            <a:r>
              <a:rPr lang="en-SG" sz="1600" smtClean="0"/>
              <a:t> owner[N];           //owners' position. initially, all users are far away from the car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en-SG" sz="1600" smtClean="0"/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SG" sz="1600" smtClean="0">
                <a:solidFill>
                  <a:schemeClr val="accent2"/>
                </a:solidFill>
              </a:rPr>
              <a:t>var</a:t>
            </a:r>
            <a:r>
              <a:rPr lang="en-SG" sz="1600" smtClean="0"/>
              <a:t> engine = off;    // engine status, initially off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SG" sz="1600" smtClean="0">
                <a:solidFill>
                  <a:schemeClr val="accent2"/>
                </a:solidFill>
              </a:rPr>
              <a:t>var</a:t>
            </a:r>
            <a:r>
              <a:rPr lang="en-SG" sz="1600" smtClean="0"/>
              <a:t> door = lock;     // door status, initially locked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SG" sz="1600" smtClean="0">
                <a:solidFill>
                  <a:schemeClr val="accent2"/>
                </a:solidFill>
              </a:rPr>
              <a:t>var</a:t>
            </a:r>
            <a:r>
              <a:rPr lang="en-SG" sz="1600" smtClean="0"/>
              <a:t> key = 0;           // key fob position, initially, it is with first owner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SG" sz="1600" smtClean="0">
                <a:solidFill>
                  <a:schemeClr val="accent2"/>
                </a:solidFill>
              </a:rPr>
              <a:t>var</a:t>
            </a:r>
            <a:r>
              <a:rPr lang="en-SG" sz="1600" smtClean="0"/>
              <a:t> moving = 0;     // car moving status, 0 for stop and 1 for moving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SG" sz="1600" smtClean="0">
                <a:solidFill>
                  <a:schemeClr val="accent2"/>
                </a:solidFill>
              </a:rPr>
              <a:t>var</a:t>
            </a:r>
            <a:r>
              <a:rPr lang="en-SG" sz="1600" smtClean="0"/>
              <a:t> fuel = 10;        // energy costs, say 1 for a short drive and 5 for a long driving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hangingPunct="1">
              <a:defRPr/>
            </a:pPr>
            <a:fld id="{1CA2B08A-2A4C-4151-BF08-396F494D467C}" type="slidenum">
              <a:rPr lang="en-US">
                <a:solidFill>
                  <a:schemeClr val="tx2">
                    <a:shade val="90000"/>
                  </a:schemeClr>
                </a:solidFill>
                <a:cs typeface="Times New Roman" pitchFamily="18" charset="0"/>
              </a:rPr>
              <a:pPr eaLnBrk="1" hangingPunct="1">
                <a:defRPr/>
              </a:pPr>
              <a:t>24</a:t>
            </a:fld>
            <a:endParaRPr lang="en-US">
              <a:solidFill>
                <a:schemeClr val="tx2">
                  <a:shade val="90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72708" name="Picture 7" descr="carscoopTVANGUARD_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228600"/>
            <a:ext cx="1828800" cy="108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248400" cy="715962"/>
          </a:xfrm>
        </p:spPr>
        <p:txBody>
          <a:bodyPr/>
          <a:lstStyle/>
          <a:p>
            <a:pPr eaLnBrk="1" hangingPunct="1"/>
            <a:r>
              <a:rPr lang="en-US" sz="4000" smtClean="0"/>
              <a:t>Owner positions</a:t>
            </a:r>
            <a:endParaRPr lang="en-SG" sz="4000" smtClean="0"/>
          </a:p>
        </p:txBody>
      </p:sp>
      <p:sp>
        <p:nvSpPr>
          <p:cNvPr id="73730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524000"/>
            <a:ext cx="8534400" cy="4906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SG" sz="2000" smtClean="0">
                <a:solidFill>
                  <a:schemeClr val="accent2"/>
                </a:solidFill>
              </a:rPr>
              <a:t>car =   (||i:{0..N-1} @ (owner_pos(i) || motor(i) || door_op(i) || key_pos(i)));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SG" sz="2000" smtClean="0"/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SG" sz="2000" smtClean="0"/>
              <a:t>owner_pos(i) =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SG" sz="2000" smtClean="0"/>
              <a:t>   [owner[i] == far]towards.i{owner[i] = near} -&gt; owner_pos(i)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SG" sz="2000" smtClean="0"/>
              <a:t>          []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SG" sz="2000" smtClean="0"/>
              <a:t>   [owner[i] == near]goaway.i{owner[i] = far} -&gt; owner_pos(i)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SG" sz="2000" smtClean="0"/>
              <a:t>          []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SG" sz="2000" smtClean="0"/>
              <a:t>   [owner[i] == near &amp;&amp; door == open &amp;&amp; moving==0]getin.i{owner[i] = in}   -&gt; owner_pos(i)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SG" sz="2000" smtClean="0"/>
              <a:t>          []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SG" sz="2000" smtClean="0"/>
              <a:t>   [owner[i] == in &amp;&amp; door == open &amp;&amp; moving==0]goout.i{owner[i] = near} -&gt; owner_pos(i);          </a:t>
            </a:r>
          </a:p>
          <a:p>
            <a:pPr eaLnBrk="1" hangingPunct="1">
              <a:lnSpc>
                <a:spcPct val="90000"/>
              </a:lnSpc>
            </a:pPr>
            <a:endParaRPr lang="en-SG" sz="200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hangingPunct="1">
              <a:defRPr/>
            </a:pPr>
            <a:fld id="{D2F6DB80-6C76-4DED-A6ED-47E70E5798F2}" type="slidenum">
              <a:rPr lang="en-US">
                <a:solidFill>
                  <a:schemeClr val="tx2">
                    <a:shade val="90000"/>
                  </a:schemeClr>
                </a:solidFill>
                <a:cs typeface="Times New Roman" pitchFamily="18" charset="0"/>
              </a:rPr>
              <a:pPr eaLnBrk="1" hangingPunct="1">
                <a:defRPr/>
              </a:pPr>
              <a:t>25</a:t>
            </a:fld>
            <a:endParaRPr lang="en-US">
              <a:solidFill>
                <a:schemeClr val="tx2">
                  <a:shade val="90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73732" name="Picture 5" descr="33yi6oh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152400"/>
            <a:ext cx="1752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5638800" cy="1020762"/>
          </a:xfrm>
        </p:spPr>
        <p:txBody>
          <a:bodyPr/>
          <a:lstStyle/>
          <a:p>
            <a:pPr eaLnBrk="1" hangingPunct="1"/>
            <a:r>
              <a:rPr lang="en-US" smtClean="0"/>
              <a:t>Key-fob position</a:t>
            </a:r>
            <a:endParaRPr lang="en-SG" smtClean="0"/>
          </a:p>
        </p:txBody>
      </p:sp>
      <p:sp>
        <p:nvSpPr>
          <p:cNvPr id="74754" name="Rectangle 3"/>
          <p:cNvSpPr>
            <a:spLocks noGrp="1" noChangeArrowheads="1"/>
          </p:cNvSpPr>
          <p:nvPr>
            <p:ph idx="1"/>
          </p:nvPr>
        </p:nvSpPr>
        <p:spPr>
          <a:xfrm>
            <a:off x="0" y="1600200"/>
            <a:ext cx="9144000" cy="3962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SG" sz="2400" smtClean="0"/>
              <a:t>key_pos(i) =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SG" sz="2400" smtClean="0"/>
              <a:t>    [key == i &amp;&amp; owner[i] == in]putincar.i{key = incar} -&gt; key_pos(i)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SG" sz="2400" smtClean="0"/>
              <a:t>          []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SG" sz="2400" smtClean="0"/>
              <a:t>    [key == i &amp;&amp; owner[i] == far]putaway.i{key = faralone} -&gt; key_pos(i)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SG" sz="2400" smtClean="0"/>
              <a:t>          []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SG" sz="2400" smtClean="0"/>
              <a:t>    [(key == faralone &amp;&amp; owner[i] == far) || (key == incar &amp;&amp; owner[i] == in)]getkey.i{key = i} -&gt; key_pos(i);          </a:t>
            </a:r>
          </a:p>
          <a:p>
            <a:pPr eaLnBrk="1" hangingPunct="1">
              <a:lnSpc>
                <a:spcPct val="90000"/>
              </a:lnSpc>
            </a:pPr>
            <a:endParaRPr lang="en-SG" sz="24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SG" sz="2400" smtClean="0"/>
              <a:t>         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hangingPunct="1">
              <a:defRPr/>
            </a:pPr>
            <a:fld id="{81AC84AA-03B8-4D7F-A72B-0D2DC6546B51}" type="slidenum">
              <a:rPr lang="en-US">
                <a:solidFill>
                  <a:schemeClr val="tx2">
                    <a:shade val="90000"/>
                  </a:schemeClr>
                </a:solidFill>
                <a:cs typeface="Times New Roman" pitchFamily="18" charset="0"/>
              </a:rPr>
              <a:pPr eaLnBrk="1" hangingPunct="1">
                <a:defRPr/>
              </a:pPr>
              <a:t>26</a:t>
            </a:fld>
            <a:endParaRPr lang="en-US">
              <a:solidFill>
                <a:schemeClr val="tx2">
                  <a:shade val="90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74756" name="Picture 5" descr="keyfob_overvie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228600"/>
            <a:ext cx="2400300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/>
              <a:t>Door operation</a:t>
            </a:r>
            <a:endParaRPr lang="en-SG" sz="4000"/>
          </a:p>
        </p:txBody>
      </p:sp>
      <p:sp>
        <p:nvSpPr>
          <p:cNvPr id="75778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990600"/>
            <a:ext cx="8763000" cy="5638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2000" smtClean="0"/>
              <a:t>door_op(i) =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2000" smtClean="0"/>
              <a:t>          [key == i &amp;&amp; owner[i]==near &amp;&amp; door ==lock &amp;&amp; 	moving==0]unlockopen.i{door = open} -&gt; door_op(i)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2000" smtClean="0"/>
              <a:t>          []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2000" smtClean="0"/>
              <a:t>          [owner[i]==near &amp;&amp; door==unlock &amp;&amp;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2000" smtClean="0"/>
              <a:t>		moving==0]justopen.i{door = open} -&gt; door_op(i)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2000" smtClean="0"/>
              <a:t>          []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2000" smtClean="0"/>
              <a:t>          [door != open &amp;&amp; owner[i] == in]insideopen.i{door = open} 		    	-&gt; door_op(i)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2000" smtClean="0"/>
              <a:t>          []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2000" smtClean="0"/>
              <a:t>          [door == open]close.i{door = unlock} -&gt; door_op(i)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2000" smtClean="0"/>
              <a:t>          []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2000" smtClean="0"/>
              <a:t>          [door==unlock&amp;&amp;owner[i]==in]insidelock.i{door=lock} -&gt; door_op(i)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2000" smtClean="0"/>
              <a:t>          []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2000" smtClean="0"/>
              <a:t>          [door == unlock &amp;&amp; owner[i]==near &amp;&amp; key==i]outsidelock.i{door=lock} -&gt; door_op(i);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hangingPunct="1">
              <a:defRPr/>
            </a:pPr>
            <a:fld id="{4E936184-711D-4953-876F-58FEC52A3A5B}" type="slidenum">
              <a:rPr lang="en-US">
                <a:solidFill>
                  <a:schemeClr val="tx2">
                    <a:shade val="90000"/>
                  </a:schemeClr>
                </a:solidFill>
                <a:cs typeface="Times New Roman" pitchFamily="18" charset="0"/>
              </a:rPr>
              <a:pPr eaLnBrk="1" hangingPunct="1">
                <a:defRPr/>
              </a:pPr>
              <a:t>27</a:t>
            </a:fld>
            <a:endParaRPr lang="en-US">
              <a:solidFill>
                <a:schemeClr val="tx2">
                  <a:shade val="90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75780" name="Picture 5" descr="yellow_lamborghini_doors_ope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304800"/>
            <a:ext cx="2209800" cy="14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274638"/>
            <a:ext cx="3352800" cy="715962"/>
          </a:xfrm>
        </p:spPr>
        <p:txBody>
          <a:bodyPr/>
          <a:lstStyle/>
          <a:p>
            <a:pPr eaLnBrk="1" hangingPunct="1"/>
            <a:r>
              <a:rPr lang="en-US" sz="4000" smtClean="0"/>
              <a:t>Motor </a:t>
            </a:r>
            <a:endParaRPr lang="en-SG" sz="4000" smtClean="0"/>
          </a:p>
        </p:txBody>
      </p:sp>
      <p:sp>
        <p:nvSpPr>
          <p:cNvPr id="76802" name="Rectangle 3"/>
          <p:cNvSpPr>
            <a:spLocks noGrp="1" noChangeArrowheads="1"/>
          </p:cNvSpPr>
          <p:nvPr>
            <p:ph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1800" smtClean="0"/>
              <a:t>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1800" smtClean="0"/>
              <a:t>motor(i) =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1800" smtClean="0"/>
              <a:t>          [owner[i]==in &amp;&amp; (key==i || key==incar) &amp;&amp; engine==off &amp;&amp; fuel != 0]turnon.i{engine = on} -&gt; motor(i)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1800" smtClean="0"/>
              <a:t>          []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1800" smtClean="0"/>
              <a:t>          [engine==on&amp;&amp;owner[i]==in&amp;&amp;moving==0]startdrive.i{moving=1} -&gt; motor(i)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1800" smtClean="0"/>
              <a:t>          []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1800" smtClean="0"/>
              <a:t>          [moving==1&amp;&amp;fuel!=0]shortdrive.i{fuel=fuel-1; if (fuel==0) {engine=off; moving =0}} -&gt; motor(i)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1800" smtClean="0"/>
              <a:t>          []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1800" smtClean="0"/>
              <a:t>          [moving==1&amp;&amp;fuel &gt; 5]longdrive.i{fuel=fuel-5; if (fuel==0) {engine=off; moving =0}} -&gt; motor(i)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1800" smtClean="0"/>
              <a:t>          []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1800" smtClean="0"/>
              <a:t>          [engine==on&amp;&amp;moving==1&amp;&amp;owner[i]==in]stop.i{moving=0} -&gt; motor(i)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1800" smtClean="0"/>
              <a:t>          []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1800" smtClean="0"/>
              <a:t>          [fuel==0&amp;&amp;engine==off]refill{fuel=10} -&gt; motor(i)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1800" smtClean="0"/>
              <a:t>          []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1800" smtClean="0"/>
              <a:t>          [engine==on&amp;&amp;moving==0&amp;&amp;owner[i]==in]turnoff.i{engine = off;} -&gt; motor(i);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1800" smtClean="0"/>
              <a:t>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2000" smtClean="0">
                <a:solidFill>
                  <a:schemeClr val="accent2"/>
                </a:solidFill>
              </a:rPr>
              <a:t>car =     (||i:{0..N-1} @ (motor(i) || door_op(i) || key_pos(i) || owner_pos(i)));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hangingPunct="1">
              <a:defRPr/>
            </a:pPr>
            <a:fld id="{07F5D56E-3622-47AD-B1ED-39FAC185AA85}" type="slidenum">
              <a:rPr lang="en-US">
                <a:solidFill>
                  <a:schemeClr val="tx2">
                    <a:shade val="90000"/>
                  </a:schemeClr>
                </a:solidFill>
                <a:cs typeface="Times New Roman" pitchFamily="18" charset="0"/>
              </a:rPr>
              <a:pPr eaLnBrk="1" hangingPunct="1">
                <a:defRPr/>
              </a:pPr>
              <a:t>28</a:t>
            </a:fld>
            <a:endParaRPr lang="en-US">
              <a:solidFill>
                <a:schemeClr val="tx2">
                  <a:shade val="90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76804" name="Picture 5" descr="112_04_coty_z_2004_toyota_prius_sedan_suspension_diagram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52400"/>
            <a:ext cx="14478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609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/>
              <a:t>Reasoning</a:t>
            </a:r>
            <a:endParaRPr lang="en-SG" sz="4000"/>
          </a:p>
        </p:txBody>
      </p:sp>
      <p:sp>
        <p:nvSpPr>
          <p:cNvPr id="77826" name="Rectangle 3"/>
          <p:cNvSpPr>
            <a:spLocks noGrp="1" noChangeArrowheads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n-SG" sz="20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SG" sz="20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2000" smtClean="0"/>
              <a:t>#</a:t>
            </a:r>
            <a:r>
              <a:rPr lang="en-SG" sz="2000" smtClean="0">
                <a:solidFill>
                  <a:schemeClr val="accent2"/>
                </a:solidFill>
              </a:rPr>
              <a:t>define</a:t>
            </a:r>
            <a:r>
              <a:rPr lang="en-SG" sz="2000" smtClean="0"/>
              <a:t> keylockinside (key == incar &amp;&amp; door == lock &amp;&amp; owner[0] != in &amp;&amp; owner[1] != in);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2000" smtClean="0"/>
              <a:t>#</a:t>
            </a:r>
            <a:r>
              <a:rPr lang="en-SG" sz="2000" smtClean="0">
                <a:solidFill>
                  <a:schemeClr val="accent2"/>
                </a:solidFill>
              </a:rPr>
              <a:t>define</a:t>
            </a:r>
            <a:r>
              <a:rPr lang="en-SG" sz="2000" smtClean="0"/>
              <a:t> drivewithoutengineon (moving==1 &amp;&amp; engine==off);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2000" smtClean="0"/>
              <a:t>#</a:t>
            </a:r>
            <a:r>
              <a:rPr lang="en-SG" sz="2000" smtClean="0">
                <a:solidFill>
                  <a:schemeClr val="accent2"/>
                </a:solidFill>
              </a:rPr>
              <a:t>define</a:t>
            </a:r>
            <a:r>
              <a:rPr lang="en-SG" sz="2000" smtClean="0"/>
              <a:t> drivewithoutfuel (moving==1&amp;&amp;fuel==0);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2000" smtClean="0"/>
              <a:t>#</a:t>
            </a:r>
            <a:r>
              <a:rPr lang="en-SG" sz="2000" smtClean="0">
                <a:solidFill>
                  <a:schemeClr val="accent2"/>
                </a:solidFill>
              </a:rPr>
              <a:t>define</a:t>
            </a:r>
            <a:r>
              <a:rPr lang="en-SG" sz="2000" smtClean="0"/>
              <a:t> drivewithoutkeyholdbyother (moving ==1 &amp;&amp; owner[1] == in &amp;&amp; owner[0] == far &amp;&amp; key == 0);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SG" sz="20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2000" smtClean="0"/>
              <a:t>#</a:t>
            </a:r>
            <a:r>
              <a:rPr lang="en-SG" sz="2000" smtClean="0">
                <a:solidFill>
                  <a:schemeClr val="accent2"/>
                </a:solidFill>
              </a:rPr>
              <a:t>assert </a:t>
            </a:r>
            <a:r>
              <a:rPr lang="en-SG" sz="2000" smtClean="0"/>
              <a:t>car deadlockfree;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2000" smtClean="0"/>
              <a:t>#</a:t>
            </a:r>
            <a:r>
              <a:rPr lang="en-SG" sz="2000" smtClean="0">
                <a:solidFill>
                  <a:schemeClr val="accent2"/>
                </a:solidFill>
              </a:rPr>
              <a:t>assert</a:t>
            </a:r>
            <a:r>
              <a:rPr lang="en-SG" sz="2000" smtClean="0"/>
              <a:t> car |= []&lt;&gt; longdrive.0;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2000" smtClean="0"/>
              <a:t>#</a:t>
            </a:r>
            <a:r>
              <a:rPr lang="en-SG" sz="2000" smtClean="0">
                <a:solidFill>
                  <a:schemeClr val="accent2"/>
                </a:solidFill>
              </a:rPr>
              <a:t>assert</a:t>
            </a:r>
            <a:r>
              <a:rPr lang="en-SG" sz="2000" smtClean="0"/>
              <a:t> car reaches keylockinside;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2000" smtClean="0"/>
              <a:t>#</a:t>
            </a:r>
            <a:r>
              <a:rPr lang="en-SG" sz="2000" smtClean="0">
                <a:solidFill>
                  <a:schemeClr val="accent2"/>
                </a:solidFill>
              </a:rPr>
              <a:t>assert</a:t>
            </a:r>
            <a:r>
              <a:rPr lang="en-SG" sz="2000" smtClean="0"/>
              <a:t> car reaches drivewithoutengineon;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2000" smtClean="0"/>
              <a:t>#</a:t>
            </a:r>
            <a:r>
              <a:rPr lang="en-SG" sz="2000" smtClean="0">
                <a:solidFill>
                  <a:schemeClr val="accent2"/>
                </a:solidFill>
              </a:rPr>
              <a:t>assert</a:t>
            </a:r>
            <a:r>
              <a:rPr lang="en-SG" sz="2000" smtClean="0"/>
              <a:t> car reaches drivewithoutfuel;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SG" sz="2000" smtClean="0"/>
              <a:t>#</a:t>
            </a:r>
            <a:r>
              <a:rPr lang="en-SG" sz="2000" smtClean="0">
                <a:solidFill>
                  <a:schemeClr val="accent2"/>
                </a:solidFill>
              </a:rPr>
              <a:t>assert </a:t>
            </a:r>
            <a:r>
              <a:rPr lang="en-SG" sz="2000" smtClean="0"/>
              <a:t>car reaches drivewithoutkeyholdbyother;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hangingPunct="1">
              <a:defRPr/>
            </a:pPr>
            <a:fld id="{E3CB6512-C65C-49F1-B125-E439DAA5F1B2}" type="slidenum">
              <a:rPr lang="en-US">
                <a:solidFill>
                  <a:schemeClr val="tx2">
                    <a:shade val="90000"/>
                  </a:schemeClr>
                </a:solidFill>
                <a:cs typeface="Times New Roman" pitchFamily="18" charset="0"/>
              </a:rPr>
              <a:pPr eaLnBrk="1" hangingPunct="1">
                <a:defRPr/>
              </a:pPr>
              <a:t>29</a:t>
            </a:fld>
            <a:endParaRPr lang="en-US">
              <a:solidFill>
                <a:schemeClr val="tx2">
                  <a:shade val="90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77828" name="Picture 5" descr="car_rid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3886200"/>
            <a:ext cx="2743200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29" name="Picture 7" descr="oleth-lgo-keyfob-so1-blk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2000" y="52578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accent2"/>
                </a:solidFill>
              </a:rPr>
              <a:t>Outline</a:t>
            </a:r>
            <a:endParaRPr lang="en-SG">
              <a:solidFill>
                <a:schemeClr val="accent2"/>
              </a:solidFill>
            </a:endParaRPr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610600" cy="4830763"/>
          </a:xfrm>
        </p:spPr>
        <p:txBody>
          <a:bodyPr/>
          <a:lstStyle/>
          <a:p>
            <a:pPr eaLnBrk="1" hangingPunct="1"/>
            <a:r>
              <a:rPr lang="en-US" sz="2800" smtClean="0">
                <a:solidFill>
                  <a:schemeClr val="accent2"/>
                </a:solidFill>
              </a:rPr>
              <a:t>Modeling Languages Spectrum</a:t>
            </a:r>
          </a:p>
          <a:p>
            <a:pPr lvl="1" eaLnBrk="1" hangingPunct="1"/>
            <a:r>
              <a:rPr lang="en-US" sz="2200" smtClean="0"/>
              <a:t>From Knowledge Representation (RDF, OWL, SWRL) </a:t>
            </a:r>
          </a:p>
          <a:p>
            <a:pPr lvl="1" eaLnBrk="1" hangingPunct="1"/>
            <a:r>
              <a:rPr lang="en-US" sz="2200" smtClean="0"/>
              <a:t>to Expressive Software Specification Techniques (Alloy, Z, Object-Z, TCOZ) </a:t>
            </a:r>
          </a:p>
          <a:p>
            <a:pPr eaLnBrk="1" hangingPunct="1"/>
            <a:r>
              <a:rPr lang="en-US" sz="2800" smtClean="0">
                <a:solidFill>
                  <a:schemeClr val="accent2"/>
                </a:solidFill>
              </a:rPr>
              <a:t>Reasoning tools for expressive specifications </a:t>
            </a:r>
            <a:r>
              <a:rPr lang="en-US" sz="2800" smtClean="0"/>
              <a:t> </a:t>
            </a:r>
          </a:p>
          <a:p>
            <a:pPr lvl="1" eaLnBrk="1" hangingPunct="1"/>
            <a:r>
              <a:rPr lang="en-US" sz="2200" smtClean="0"/>
              <a:t>Previous Approaches: Projections (Timed Patterns) and CLP </a:t>
            </a:r>
          </a:p>
          <a:p>
            <a:pPr lvl="1" eaLnBrk="1" hangingPunct="1"/>
            <a:r>
              <a:rPr lang="en-US" sz="2200" smtClean="0"/>
              <a:t>New Approach: PAT (Process Analysis Toolkit)</a:t>
            </a:r>
          </a:p>
          <a:p>
            <a:pPr eaLnBrk="1" hangingPunct="1"/>
            <a:r>
              <a:rPr lang="en-US" sz="2800" smtClean="0">
                <a:solidFill>
                  <a:schemeClr val="accent2"/>
                </a:solidFill>
              </a:rPr>
              <a:t>The PAT Tools </a:t>
            </a:r>
          </a:p>
          <a:p>
            <a:pPr lvl="1" eaLnBrk="1" hangingPunct="1"/>
            <a:r>
              <a:rPr lang="en-US" sz="2200" smtClean="0"/>
              <a:t>Syntax and Semantics</a:t>
            </a:r>
          </a:p>
          <a:p>
            <a:pPr lvl="1" eaLnBrk="1" hangingPunct="1"/>
            <a:r>
              <a:rPr lang="en-US" sz="2200" smtClean="0"/>
              <a:t>Tools Demo</a:t>
            </a:r>
          </a:p>
        </p:txBody>
      </p:sp>
      <p:sp>
        <p:nvSpPr>
          <p:cNvPr id="31747" name="Slide Number Placeholder 3"/>
          <p:cNvSpPr txBox="1">
            <a:spLocks noGrp="1"/>
          </p:cNvSpPr>
          <p:nvPr/>
        </p:nvSpPr>
        <p:spPr bwMode="auto">
          <a:xfrm>
            <a:off x="6932613" y="6334125"/>
            <a:ext cx="1903412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8" tIns="45703" rIns="91408" bIns="45703"/>
          <a:lstStyle/>
          <a:p>
            <a:pPr algn="r" eaLnBrk="0" hangingPunct="0"/>
            <a:fld id="{5B698F08-53FE-4440-9F48-D58BC772C632}" type="slidenum">
              <a:rPr lang="zh-CN" altLang="en-GB" sz="1200">
                <a:solidFill>
                  <a:srgbClr val="003399"/>
                </a:solidFill>
                <a:ea typeface="SimSun" pitchFamily="2" charset="-122"/>
              </a:rPr>
              <a:pPr algn="r" eaLnBrk="0" hangingPunct="0"/>
              <a:t>3</a:t>
            </a:fld>
            <a:endParaRPr lang="en-GB" altLang="zh-CN" sz="1200">
              <a:ea typeface="SimSun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Process Analysis Toolkit </a:t>
            </a:r>
          </a:p>
        </p:txBody>
      </p:sp>
      <p:sp>
        <p:nvSpPr>
          <p:cNvPr id="79874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sz="2000" smtClean="0"/>
              <a:t>System modeling</a:t>
            </a:r>
          </a:p>
          <a:p>
            <a:pPr lvl="1" eaLnBrk="1" hangingPunct="1"/>
            <a:r>
              <a:rPr lang="en-US" sz="2000" smtClean="0"/>
              <a:t>Language syntax: control flow + data+ real-time </a:t>
            </a:r>
          </a:p>
          <a:p>
            <a:pPr lvl="1" eaLnBrk="1" hangingPunct="1"/>
            <a:r>
              <a:rPr lang="en-US" sz="2000" smtClean="0"/>
              <a:t>Semantic models</a:t>
            </a:r>
          </a:p>
          <a:p>
            <a:pPr eaLnBrk="1" hangingPunct="1"/>
            <a:endParaRPr lang="en-US" sz="2000" smtClean="0"/>
          </a:p>
          <a:p>
            <a:pPr eaLnBrk="1" hangingPunct="1"/>
            <a:r>
              <a:rPr lang="en-US" sz="2000" smtClean="0"/>
              <a:t>System verification: </a:t>
            </a:r>
          </a:p>
          <a:p>
            <a:pPr lvl="1" eaLnBrk="1" hangingPunct="1"/>
            <a:r>
              <a:rPr lang="en-US" sz="2000" smtClean="0"/>
              <a:t>Properties: safety + liveness + fairness + refinement </a:t>
            </a:r>
          </a:p>
          <a:p>
            <a:pPr lvl="1" eaLnBrk="1" hangingPunct="1"/>
            <a:r>
              <a:rPr lang="en-US" sz="2000" smtClean="0"/>
              <a:t>Model checking algorithms</a:t>
            </a:r>
          </a:p>
          <a:p>
            <a:pPr lvl="2" eaLnBrk="1" hangingPunct="1"/>
            <a:endParaRPr lang="en-US" sz="2000" smtClean="0"/>
          </a:p>
        </p:txBody>
      </p:sp>
      <p:pic>
        <p:nvPicPr>
          <p:cNvPr id="4" name="Picture 4" descr="Architectur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981200"/>
            <a:ext cx="4042126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System Modeling</a:t>
            </a:r>
          </a:p>
        </p:txBody>
      </p:sp>
      <p:pic>
        <p:nvPicPr>
          <p:cNvPr id="80898" name="Content Placeholder 8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2590800"/>
            <a:ext cx="2133600" cy="2212975"/>
          </a:xfrm>
        </p:spPr>
      </p:pic>
      <p:sp>
        <p:nvSpPr>
          <p:cNvPr id="80899" name="Vertical Scroll 4"/>
          <p:cNvSpPr>
            <a:spLocks noChangeArrowheads="1"/>
          </p:cNvSpPr>
          <p:nvPr/>
        </p:nvSpPr>
        <p:spPr bwMode="auto">
          <a:xfrm>
            <a:off x="4648200" y="2286000"/>
            <a:ext cx="3352800" cy="3505200"/>
          </a:xfrm>
          <a:prstGeom prst="verticalScroll">
            <a:avLst>
              <a:gd name="adj" fmla="val 125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68263" indent="-3175" eaLnBrk="0" hangingPunct="0"/>
            <a:endParaRPr lang="en-US" sz="300"/>
          </a:p>
          <a:p>
            <a:pPr marL="68263" indent="-3175" eaLnBrk="0" hangingPunct="0"/>
            <a:r>
              <a:rPr lang="en-US" sz="300"/>
              <a:t>#import "PAT.Lib.Example";</a:t>
            </a:r>
          </a:p>
          <a:p>
            <a:pPr marL="68263" indent="-3175" eaLnBrk="0" hangingPunct="0"/>
            <a:endParaRPr lang="en-US" sz="300"/>
          </a:p>
          <a:p>
            <a:pPr marL="68263" indent="-3175" eaLnBrk="0" hangingPunct="0"/>
            <a:r>
              <a:rPr lang="en-US" sz="300"/>
              <a:t>#define NoOfFloors 2;</a:t>
            </a:r>
          </a:p>
          <a:p>
            <a:pPr marL="68263" indent="-3175" eaLnBrk="0" hangingPunct="0"/>
            <a:r>
              <a:rPr lang="en-US" sz="300"/>
              <a:t>#define NoOfLifts 2;</a:t>
            </a:r>
          </a:p>
          <a:p>
            <a:pPr marL="68263" indent="-3175" eaLnBrk="0" hangingPunct="0"/>
            <a:r>
              <a:rPr lang="en-US" sz="300"/>
              <a:t>#define NoOfUsers 2;</a:t>
            </a:r>
          </a:p>
          <a:p>
            <a:pPr marL="68263" indent="-3175" eaLnBrk="0" hangingPunct="0"/>
            <a:endParaRPr lang="en-US" sz="300"/>
          </a:p>
          <a:p>
            <a:pPr marL="68263" indent="-3175" eaLnBrk="0" hangingPunct="0"/>
            <a:r>
              <a:rPr lang="en-US" sz="300"/>
              <a:t>var extrequestsUP[NoOfFloors]; </a:t>
            </a:r>
          </a:p>
          <a:p>
            <a:pPr marL="68263" indent="-3175" eaLnBrk="0" hangingPunct="0"/>
            <a:r>
              <a:rPr lang="en-US" sz="300"/>
              <a:t>var extrequestsDOWN[NoOfFloors]; </a:t>
            </a:r>
          </a:p>
          <a:p>
            <a:pPr marL="68263" indent="-3175" eaLnBrk="0" hangingPunct="0"/>
            <a:r>
              <a:rPr lang="en-US" sz="300"/>
              <a:t>var intrequests[NoOfLifts][NoOfFloors]; </a:t>
            </a:r>
          </a:p>
          <a:p>
            <a:pPr marL="68263" indent="-3175" eaLnBrk="0" hangingPunct="0"/>
            <a:endParaRPr lang="en-US" sz="300"/>
          </a:p>
          <a:p>
            <a:pPr marL="68263" indent="-3175" eaLnBrk="0" hangingPunct="0"/>
            <a:r>
              <a:rPr lang="en-US" sz="300"/>
              <a:t>var door = [-1(NoOfLifts)]; //initiate an array of -1 with length NoOfLifts</a:t>
            </a:r>
          </a:p>
          <a:p>
            <a:pPr marL="68263" indent="-3175" eaLnBrk="0" hangingPunct="0"/>
            <a:endParaRPr lang="en-US" sz="300"/>
          </a:p>
          <a:p>
            <a:pPr marL="68263" indent="-3175" eaLnBrk="0" hangingPunct="0"/>
            <a:r>
              <a:rPr lang="en-US" sz="300"/>
              <a:t>LiftSystem() = (||| {NoOfUsers} @ User()) ||| (||| x:{0..NoOfLifts-1} @ Lift(x, 0, 1)); </a:t>
            </a:r>
          </a:p>
          <a:p>
            <a:pPr marL="68263" indent="-3175" eaLnBrk="0" hangingPunct="0"/>
            <a:endParaRPr lang="en-US" sz="300"/>
          </a:p>
          <a:p>
            <a:pPr marL="68263" indent="-3175" eaLnBrk="0" hangingPunct="0"/>
            <a:r>
              <a:rPr lang="en-US" sz="300"/>
              <a:t>User() = []pos:{0..NoOfFloors-1}@ (ExternalPush(pos); UserWaiting(pos));</a:t>
            </a:r>
          </a:p>
          <a:p>
            <a:pPr marL="68263" indent="-3175" eaLnBrk="0" hangingPunct="0"/>
            <a:endParaRPr lang="en-US" sz="300"/>
          </a:p>
          <a:p>
            <a:pPr marL="68263" indent="-3175" eaLnBrk="0" hangingPunct="0"/>
            <a:r>
              <a:rPr lang="en-US" sz="300"/>
              <a:t>ExternalPush(pos) = case {</a:t>
            </a:r>
          </a:p>
          <a:p>
            <a:pPr marL="68263" indent="-3175" eaLnBrk="0" hangingPunct="0"/>
            <a:r>
              <a:rPr lang="en-US" sz="300"/>
              <a:t>    pos == 0 : pushup.pos{extrequestsUP[pos] = 1;} -&gt; Skip</a:t>
            </a:r>
          </a:p>
          <a:p>
            <a:pPr marL="68263" indent="-3175" eaLnBrk="0" hangingPunct="0"/>
            <a:r>
              <a:rPr lang="en-US" sz="300"/>
              <a:t>    pos == NoOfFloors-1 : pushdown.pos{extrequestsDOWN[pos] = 1;} -&gt; Skip</a:t>
            </a:r>
          </a:p>
          <a:p>
            <a:pPr marL="68263" indent="-3175" eaLnBrk="0" hangingPunct="0"/>
            <a:r>
              <a:rPr lang="en-US" sz="300"/>
              <a:t>    default : pushup.pos{extrequestsUP[pos] = 1;} -&gt; Skip </a:t>
            </a:r>
          </a:p>
          <a:p>
            <a:pPr marL="68263" indent="-3175" eaLnBrk="0" hangingPunct="0"/>
            <a:r>
              <a:rPr lang="en-US" sz="300"/>
              <a:t>        [] pushdown.pos{extrequestsDOWN[pos] = 1;} -&gt; Skip</a:t>
            </a:r>
          </a:p>
          <a:p>
            <a:pPr marL="68263" indent="-3175" eaLnBrk="0" hangingPunct="0"/>
            <a:r>
              <a:rPr lang="en-US" sz="300"/>
              <a:t>    };</a:t>
            </a:r>
          </a:p>
          <a:p>
            <a:pPr marL="68263" indent="-3175" eaLnBrk="0" hangingPunct="0"/>
            <a:endParaRPr lang="en-US" sz="300"/>
          </a:p>
          <a:p>
            <a:pPr marL="68263" indent="-3175" eaLnBrk="0" hangingPunct="0"/>
            <a:r>
              <a:rPr lang="en-US" sz="300"/>
              <a:t>UserWaiting(pos) = [] i:{0..NoOfLifts-1} @ </a:t>
            </a:r>
          </a:p>
          <a:p>
            <a:pPr marL="68263" indent="-3175" eaLnBrk="0" hangingPunct="0"/>
            <a:r>
              <a:rPr lang="en-US" sz="300"/>
              <a:t>    ([door[i] == pos]enter.i -&gt; ([]y:{0..NoOfFloors-1}@(push.y{intrequests[i][y] = 1;} -&gt; </a:t>
            </a:r>
          </a:p>
          <a:p>
            <a:pPr marL="68263" indent="-3175" eaLnBrk="0" hangingPunct="0"/>
            <a:r>
              <a:rPr lang="en-US" sz="300"/>
              <a:t>    ([door[i] == y]exit.i -&gt; User()))));</a:t>
            </a:r>
          </a:p>
          <a:p>
            <a:pPr marL="68263" indent="-3175" eaLnBrk="0" hangingPunct="0"/>
            <a:endParaRPr lang="en-US" sz="300"/>
          </a:p>
          <a:p>
            <a:pPr marL="68263" indent="-3175" eaLnBrk="0" hangingPunct="0"/>
            <a:r>
              <a:rPr lang="en-US" sz="300"/>
              <a:t>Lift(i, level, direction) = </a:t>
            </a:r>
          </a:p>
          <a:p>
            <a:pPr marL="68263" indent="-3175" eaLnBrk="0" hangingPunct="0"/>
            <a:r>
              <a:rPr lang="en-US" sz="300"/>
              <a:t>    if (intrequests[i][level] != 0 || (direction == 1 &amp;&amp; extrequestsUP[level] == 1) || (direction == -1 &amp;&amp; extrequestsDOWN[level] == 1)) {</a:t>
            </a:r>
          </a:p>
          <a:p>
            <a:pPr marL="68263" indent="-3175" eaLnBrk="0" hangingPunct="0"/>
            <a:r>
              <a:rPr lang="en-US" sz="300"/>
              <a:t>        opendoor.i.level{</a:t>
            </a:r>
          </a:p>
          <a:p>
            <a:pPr marL="68263" indent="-3175" eaLnBrk="0" hangingPunct="0"/>
            <a:r>
              <a:rPr lang="en-US" sz="300"/>
              <a:t>            door[i] = level; intrequests[i][level] = 0;</a:t>
            </a:r>
          </a:p>
          <a:p>
            <a:pPr marL="68263" indent="-3175" eaLnBrk="0" hangingPunct="0"/>
            <a:r>
              <a:rPr lang="en-US" sz="300"/>
              <a:t>            if (direction &gt; 0) {</a:t>
            </a:r>
          </a:p>
          <a:p>
            <a:pPr marL="68263" indent="-3175" eaLnBrk="0" hangingPunct="0"/>
            <a:r>
              <a:rPr lang="en-US" sz="300"/>
              <a:t>	            extrequestsUP[level] =0;</a:t>
            </a:r>
          </a:p>
          <a:p>
            <a:pPr marL="68263" indent="-3175" eaLnBrk="0" hangingPunct="0"/>
            <a:r>
              <a:rPr lang="en-US" sz="300"/>
              <a:t>            } elsse {</a:t>
            </a:r>
          </a:p>
          <a:p>
            <a:pPr marL="68263" indent="-3175" eaLnBrk="0" hangingPunct="0"/>
            <a:r>
              <a:rPr lang="en-US" sz="300"/>
              <a:t>                extrequestsDOWN[level] = 0;</a:t>
            </a:r>
          </a:p>
          <a:p>
            <a:pPr marL="68263" indent="-3175" eaLnBrk="0" hangingPunct="0"/>
            <a:r>
              <a:rPr lang="en-US" sz="300"/>
              <a:t>            }</a:t>
            </a:r>
          </a:p>
          <a:p>
            <a:pPr marL="68263" indent="-3175" eaLnBrk="0" hangingPunct="0"/>
            <a:r>
              <a:rPr lang="en-US" sz="300"/>
              <a:t>        } -&gt; close.i.level{door[i] = -1;} -&gt; Lift(i, level, direction)</a:t>
            </a:r>
          </a:p>
          <a:p>
            <a:pPr marL="68263" indent="-3175" eaLnBrk="0" hangingPunct="0"/>
            <a:r>
              <a:rPr lang="en-US" sz="300"/>
              <a:t>    }</a:t>
            </a:r>
          </a:p>
          <a:p>
            <a:pPr marL="68263" indent="-3175" eaLnBrk="0" hangingPunct="0"/>
            <a:r>
              <a:rPr lang="en-US" sz="300"/>
              <a:t>    else {</a:t>
            </a:r>
          </a:p>
          <a:p>
            <a:pPr marL="68263" indent="-3175" eaLnBrk="0" hangingPunct="0"/>
            <a:r>
              <a:rPr lang="en-US" sz="300"/>
              <a:t>        checkIfToMove.i.level -&gt;</a:t>
            </a:r>
          </a:p>
          <a:p>
            <a:pPr marL="68263" indent="-3175" eaLnBrk="0" hangingPunct="0"/>
            <a:r>
              <a:rPr lang="en-US" sz="300"/>
              <a:t>        if (call(CheckIfToMove, level, direction, i, NoOfFloors, intrequests, extrequestsUP, extrequestsDOWN)) {</a:t>
            </a:r>
          </a:p>
          <a:p>
            <a:pPr marL="68263" indent="-3175" eaLnBrk="0" hangingPunct="0"/>
            <a:r>
              <a:rPr lang="en-US" sz="300"/>
              <a:t>            moving.i.level.direction -&gt; </a:t>
            </a:r>
          </a:p>
          <a:p>
            <a:pPr marL="68263" indent="-3175" eaLnBrk="0" hangingPunct="0"/>
            <a:r>
              <a:rPr lang="en-US" sz="300"/>
              <a:t>            if (level+direction == 0 || level+direction == NoOfFloors-1) {</a:t>
            </a:r>
          </a:p>
          <a:p>
            <a:pPr marL="68263" indent="-3175" eaLnBrk="0" hangingPunct="0"/>
            <a:r>
              <a:rPr lang="en-US" sz="300"/>
              <a:t>                Lift(i, level+direction, -1*direction)</a:t>
            </a:r>
          </a:p>
          <a:p>
            <a:pPr marL="68263" indent="-3175" eaLnBrk="0" hangingPunct="0"/>
            <a:r>
              <a:rPr lang="en-US" sz="300"/>
              <a:t>            } else {</a:t>
            </a:r>
          </a:p>
          <a:p>
            <a:pPr marL="68263" indent="-3175" eaLnBrk="0" hangingPunct="0"/>
            <a:r>
              <a:rPr lang="en-US" sz="300"/>
              <a:t>                Lift(i, level+direction, direction)</a:t>
            </a:r>
          </a:p>
          <a:p>
            <a:pPr marL="68263" indent="-3175" eaLnBrk="0" hangingPunct="0"/>
            <a:r>
              <a:rPr lang="en-US" sz="300"/>
              <a:t>            }</a:t>
            </a:r>
          </a:p>
          <a:p>
            <a:pPr marL="68263" indent="-3175" eaLnBrk="0" hangingPunct="0"/>
            <a:r>
              <a:rPr lang="en-US" sz="300"/>
              <a:t>        }</a:t>
            </a:r>
          </a:p>
          <a:p>
            <a:pPr marL="68263" indent="-3175" eaLnBrk="0" hangingPunct="0"/>
            <a:r>
              <a:rPr lang="en-US" sz="300"/>
              <a:t>        else {</a:t>
            </a:r>
          </a:p>
          <a:p>
            <a:pPr marL="68263" indent="-3175" eaLnBrk="0" hangingPunct="0"/>
            <a:r>
              <a:rPr lang="en-US" sz="300"/>
              <a:t>            if ((level == 0 &amp;&amp; direction == 1) || (level == NoOfFloors-1 &amp;&amp; direction == -1)) {</a:t>
            </a:r>
          </a:p>
          <a:p>
            <a:pPr marL="68263" indent="-3175" eaLnBrk="0" hangingPunct="0"/>
            <a:r>
              <a:rPr lang="en-US" sz="300"/>
              <a:t>                Lift(i, level, direction)</a:t>
            </a:r>
          </a:p>
          <a:p>
            <a:pPr marL="68263" indent="-3175" eaLnBrk="0" hangingPunct="0"/>
            <a:r>
              <a:rPr lang="en-US" sz="300"/>
              <a:t>            } else {</a:t>
            </a:r>
          </a:p>
          <a:p>
            <a:pPr marL="68263" indent="-3175" eaLnBrk="0" hangingPunct="0"/>
            <a:r>
              <a:rPr lang="en-US" sz="300"/>
              <a:t>                changedir.i.level -&gt; Lift(i, level, -1*direction)</a:t>
            </a:r>
          </a:p>
          <a:p>
            <a:pPr marL="68263" indent="-3175" eaLnBrk="0" hangingPunct="0"/>
            <a:r>
              <a:rPr lang="en-US" sz="300"/>
              <a:t>            }</a:t>
            </a:r>
          </a:p>
          <a:p>
            <a:pPr marL="68263" indent="-3175" eaLnBrk="0" hangingPunct="0"/>
            <a:r>
              <a:rPr lang="en-US" sz="300"/>
              <a:t>        }</a:t>
            </a:r>
          </a:p>
          <a:p>
            <a:pPr marL="68263" indent="-3175" eaLnBrk="0" hangingPunct="0"/>
            <a:r>
              <a:rPr lang="en-US" sz="300"/>
              <a:t>    };</a:t>
            </a:r>
          </a:p>
          <a:p>
            <a:pPr marL="68263" indent="-3175" eaLnBrk="0" hangingPunct="0"/>
            <a:endParaRPr lang="en-US" sz="300"/>
          </a:p>
          <a:p>
            <a:pPr marL="68263" indent="-3175" eaLnBrk="0" hangingPunct="0"/>
            <a:r>
              <a:rPr lang="en-US" sz="300"/>
              <a:t>#assert LiftSystem() deadlockfree;</a:t>
            </a:r>
          </a:p>
          <a:p>
            <a:pPr marL="68263" indent="-3175" eaLnBrk="0" hangingPunct="0"/>
            <a:r>
              <a:rPr lang="en-US" sz="300"/>
              <a:t>#define liveness extrequestsUP[0] == 0;</a:t>
            </a:r>
          </a:p>
          <a:p>
            <a:pPr marL="68263" indent="-3175" eaLnBrk="0" hangingPunct="0"/>
            <a:r>
              <a:rPr lang="en-US" sz="300"/>
              <a:t>#assert LiftSystem() |= []&lt;&gt; liveness; </a:t>
            </a:r>
          </a:p>
        </p:txBody>
      </p:sp>
      <p:sp>
        <p:nvSpPr>
          <p:cNvPr id="80900" name="Right Arrow 5"/>
          <p:cNvSpPr>
            <a:spLocks noChangeArrowheads="1"/>
          </p:cNvSpPr>
          <p:nvPr/>
        </p:nvSpPr>
        <p:spPr bwMode="auto">
          <a:xfrm>
            <a:off x="3657600" y="3581400"/>
            <a:ext cx="1066800" cy="304800"/>
          </a:xfrm>
          <a:prstGeom prst="rightArrow">
            <a:avLst>
              <a:gd name="adj1" fmla="val 50000"/>
              <a:gd name="adj2" fmla="val 50005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SG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819150"/>
            <a:ext cx="8458200" cy="990600"/>
          </a:xfrm>
        </p:spPr>
        <p:txBody>
          <a:bodyPr/>
          <a:lstStyle/>
          <a:p>
            <a:pPr eaLnBrk="1" hangingPunct="1"/>
            <a:r>
              <a:rPr lang="en-US" smtClean="0"/>
              <a:t>Syntax</a:t>
            </a:r>
          </a:p>
        </p:txBody>
      </p:sp>
      <p:sp>
        <p:nvSpPr>
          <p:cNvPr id="81922" name="Rectangle 5"/>
          <p:cNvSpPr>
            <a:spLocks noGrp="1" noChangeArrowheads="1"/>
          </p:cNvSpPr>
          <p:nvPr>
            <p:ph idx="1"/>
          </p:nvPr>
        </p:nvSpPr>
        <p:spPr>
          <a:xfrm>
            <a:off x="1600200" y="2362200"/>
            <a:ext cx="6096000" cy="4267200"/>
          </a:xfrm>
        </p:spPr>
        <p:txBody>
          <a:bodyPr/>
          <a:lstStyle/>
          <a:p>
            <a:pPr eaLnBrk="1" hangingPunct="1"/>
            <a:r>
              <a:rPr lang="en-US" sz="2000" smtClean="0"/>
              <a:t>Global variables: Boolean, Integer, Multi-dimensional arrays, etc.</a:t>
            </a:r>
          </a:p>
          <a:p>
            <a:pPr eaLnBrk="1" hangingPunct="1"/>
            <a:r>
              <a:rPr lang="en-US" sz="2000" smtClean="0"/>
              <a:t>Data operations: a sequential program in PAT’s language or a C# external method. </a:t>
            </a:r>
          </a:p>
          <a:p>
            <a:pPr eaLnBrk="1" hangingPunct="1"/>
            <a:r>
              <a:rPr lang="en-US" sz="2000" smtClean="0"/>
              <a:t>Control flow: CSP process constructs (choice, parallel, interrupt, etc.) + timed patterns (delay, timeout, timed interrupt, deadline, etc.) </a:t>
            </a:r>
          </a:p>
          <a:p>
            <a:pPr eaLnBrk="1" hangingPunct="1"/>
            <a:r>
              <a:rPr lang="en-US" sz="2000" smtClean="0"/>
              <a:t>Assertions: reachability, refinement relationship (trace, timed trace, failures, failures/divergence), state/event LTL.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Vertical Scroll 13"/>
          <p:cNvSpPr>
            <a:spLocks noChangeArrowheads="1"/>
          </p:cNvSpPr>
          <p:nvPr/>
        </p:nvSpPr>
        <p:spPr bwMode="auto">
          <a:xfrm>
            <a:off x="1143000" y="1981200"/>
            <a:ext cx="609600" cy="457200"/>
          </a:xfrm>
          <a:prstGeom prst="verticalScroll">
            <a:avLst>
              <a:gd name="adj" fmla="val 125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SG"/>
          </a:p>
        </p:txBody>
      </p:sp>
      <p:sp>
        <p:nvSpPr>
          <p:cNvPr id="829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Syntax: Example</a:t>
            </a:r>
          </a:p>
        </p:txBody>
      </p:sp>
      <p:sp>
        <p:nvSpPr>
          <p:cNvPr id="82947" name="Rectangle 5"/>
          <p:cNvSpPr>
            <a:spLocks noGrp="1" noChangeArrowheads="1"/>
          </p:cNvSpPr>
          <p:nvPr>
            <p:ph idx="1"/>
          </p:nvPr>
        </p:nvSpPr>
        <p:spPr>
          <a:xfrm>
            <a:off x="1066800" y="2057400"/>
            <a:ext cx="7010400" cy="3657600"/>
          </a:xfrm>
        </p:spPr>
        <p:txBody>
          <a:bodyPr/>
          <a:lstStyle/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#import "PAT.Lib.Example";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#define NoOfFloors 2;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#define NoOfLifts 2;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#define NoOfUsers 2;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var extrequestsUP[NoOfFloors];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var extrequestsDOWN[NoOfFloors];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var intrequests[NoOfLifts][NoOfFloors]; 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var door = [-1(NoOfLifts)]; //initiate an array of -1 with length NoOfLifts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LiftSystem() = (||| {NoOfUsers} @ User()) ||| (||| x:{0..NoOfLifts-1} @ Lift(x, 0, 1)); 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User() = []pos:{0..NoOfFloors-1}@ (ExternalPush(pos); UserWaiting(pos));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ExternalPush(pos) = case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pos == 0 : pushup.pos{extrequestsUP[pos] = 1;} -&gt; Skip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pos == NoOfFloors-1 : pushdown.pos{extrequestsDOWN[pos] = 1;} -&gt; Skip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default : pushup.pos{extrequestsUP[pos] = 1;} -&gt; Skip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[] pushdown.pos{extrequestsDOWN[pos] = 1;} -&gt; Skip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};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UserWaiting(pos) = [] i:{0..NoOfLifts-1} @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([door[i] == pos]enter.i -&gt; ([]y:{0..NoOfFloors-1}@(push.y{intrequests[i][y] = 1;} -&gt;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([door[i] == y]exit.i -&gt; User()))));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Lift(i, level, direction) =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if (intrequests[i][level] != 0 || (direction == 1 &amp;&amp; extrequestsUP[level] == 1) || (direction == -1 &amp;&amp; extrequestsDOWN[level] == 1))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opendoor.i.level{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door[i] = level; intrequests[i][level] = 0;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if (direction &gt; 0)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	            extrequestsUP[level] =0;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 else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    extrequestsDOWN[level] = 0;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} -&gt; close.i.level{door[i] = -1;} -&gt; Lift(i, level, direction)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else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checkIfToMove.i.level -&gt;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if (call(CheckIfToMove, level, direction, i, NoOfFloors, intrequests, extrequestsUP, extrequestsDOWN))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moving.i.level.direction -&gt;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if (level+direction == 0 || level+direction == NoOfFloors-1)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    Lift(i, level+direction, -1*direction)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 else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    Lift(i, level+direction, direction)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else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if ((level == 0 &amp;&amp; direction == 1) || (level == NoOfFloors-1 &amp;&amp; direction == -1))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    Lift(i, level, direction)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 else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    changedir.i.level -&gt; Lift(i, level, -1*direction)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};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#assert LiftSystem() deadlockfree;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#define liveness extrequestsUP[0] == 0;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#assert LiftSystem() |= []&lt;&gt; liveness; </a:t>
            </a:r>
          </a:p>
        </p:txBody>
      </p:sp>
      <p:sp>
        <p:nvSpPr>
          <p:cNvPr id="82948" name="Vertical Scroll 9"/>
          <p:cNvSpPr>
            <a:spLocks noChangeArrowheads="1"/>
          </p:cNvSpPr>
          <p:nvPr/>
        </p:nvSpPr>
        <p:spPr bwMode="auto">
          <a:xfrm>
            <a:off x="2895600" y="2057400"/>
            <a:ext cx="5181600" cy="3657600"/>
          </a:xfrm>
          <a:prstGeom prst="verticalScroll">
            <a:avLst>
              <a:gd name="adj" fmla="val 125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/>
          </a:p>
          <a:p>
            <a:pPr eaLnBrk="0" hangingPunct="0"/>
            <a:r>
              <a:rPr lang="en-US"/>
              <a:t>#import "PAT.Lib.Example";</a:t>
            </a:r>
          </a:p>
          <a:p>
            <a:pPr eaLnBrk="0" hangingPunct="0"/>
            <a:endParaRPr lang="en-US"/>
          </a:p>
          <a:p>
            <a:pPr eaLnBrk="0" hangingPunct="0"/>
            <a:r>
              <a:rPr lang="en-US"/>
              <a:t>#define NoOfFloors 2;</a:t>
            </a:r>
          </a:p>
          <a:p>
            <a:pPr eaLnBrk="0" hangingPunct="0"/>
            <a:r>
              <a:rPr lang="en-US"/>
              <a:t>#define NoOfLifts 2;</a:t>
            </a:r>
          </a:p>
          <a:p>
            <a:pPr eaLnBrk="0" hangingPunct="0"/>
            <a:r>
              <a:rPr lang="en-US"/>
              <a:t>#define NoOfUsers 2;</a:t>
            </a:r>
          </a:p>
          <a:p>
            <a:pPr eaLnBrk="0" hangingPunct="0"/>
            <a:endParaRPr lang="en-US"/>
          </a:p>
          <a:p>
            <a:pPr eaLnBrk="0" hangingPunct="0"/>
            <a:endParaRPr lang="en-US"/>
          </a:p>
        </p:txBody>
      </p:sp>
      <p:cxnSp>
        <p:nvCxnSpPr>
          <p:cNvPr id="82949" name="Straight Arrow Connector 15"/>
          <p:cNvCxnSpPr>
            <a:cxnSpLocks noChangeShapeType="1"/>
            <a:stCxn id="82945" idx="3"/>
            <a:endCxn id="82948" idx="1"/>
          </p:cNvCxnSpPr>
          <p:nvPr/>
        </p:nvCxnSpPr>
        <p:spPr bwMode="auto">
          <a:xfrm rot="10800000" flipH="1" flipV="1">
            <a:off x="1695450" y="2209800"/>
            <a:ext cx="1657350" cy="167640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Vertical Scroll 13"/>
          <p:cNvSpPr>
            <a:spLocks noChangeArrowheads="1"/>
          </p:cNvSpPr>
          <p:nvPr/>
        </p:nvSpPr>
        <p:spPr bwMode="auto">
          <a:xfrm>
            <a:off x="1143000" y="2286000"/>
            <a:ext cx="762000" cy="457200"/>
          </a:xfrm>
          <a:prstGeom prst="verticalScroll">
            <a:avLst>
              <a:gd name="adj" fmla="val 125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SG"/>
          </a:p>
        </p:txBody>
      </p:sp>
      <p:sp>
        <p:nvSpPr>
          <p:cNvPr id="839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Syntax: Example (cont’d) </a:t>
            </a:r>
          </a:p>
        </p:txBody>
      </p:sp>
      <p:sp>
        <p:nvSpPr>
          <p:cNvPr id="83971" name="Rectangle 5"/>
          <p:cNvSpPr>
            <a:spLocks noGrp="1" noChangeArrowheads="1"/>
          </p:cNvSpPr>
          <p:nvPr>
            <p:ph idx="1"/>
          </p:nvPr>
        </p:nvSpPr>
        <p:spPr>
          <a:xfrm>
            <a:off x="1066800" y="2057400"/>
            <a:ext cx="7010400" cy="3657600"/>
          </a:xfrm>
        </p:spPr>
        <p:txBody>
          <a:bodyPr/>
          <a:lstStyle/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#import "PAT.Lib.Example";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#define NoOfFloors 2;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#define NoOfLifts 2;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#define NoOfUsers 2;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var extrequestsUP[NoOfFloors];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var extrequestsDOWN[NoOfFloors];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var intrequests[NoOfLifts][NoOfFloors]; 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var door = [-1(NoOfLifts)]; 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LiftSystem() = (||| {NoOfUsers} @ User()) ||| (||| x:{0..NoOfLifts-1} @ Lift(x, 0, 1)); 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User() = []pos:{0..NoOfFloors-1}@ (ExternalPush(pos); UserWaiting(pos));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ExternalPush(pos) = case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pos == 0 : pushup.pos{extrequestsUP[pos] = 1;} -&gt; Skip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pos == NoOfFloors-1 : pushdown.pos{extrequestsDOWN[pos] = 1;} -&gt; Skip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default : pushup.pos{extrequestsUP[pos] = 1;} -&gt; Skip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[] pushdown.pos{extrequestsDOWN[pos] = 1;} -&gt; Skip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};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UserWaiting(pos) = [] i:{0..NoOfLifts-1} @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([door[i] == pos]enter.i -&gt; ([]y:{0..NoOfFloors-1}@(push.y{intrequests[i][y] = 1;} -&gt;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([door[i] == y]exit.i -&gt; User()))));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Lift(i, level, direction) =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if (intrequests[i][level] != 0 || (direction == 1 &amp;&amp; extrequestsUP[level] == 1) || (direction == -1 &amp;&amp; extrequestsDOWN[level] == 1))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opendoor.i.level{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door[i] = level; intrequests[i][level] = 0;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if (direction &gt; 0)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	            extrequestsUP[level] =0;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 else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    extrequestsDOWN[level] = 0;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} -&gt; close.i.level{door[i] = -1;} -&gt; Lift(i, level, direction)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else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checkIfToMove.i.level -&gt;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if (call(CheckIfToMove, level, direction, i, NoOfFloors, intrequests, extrequestsUP, extrequestsDOWN))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moving.i.level.direction -&gt;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if (level+direction == 0 || level+direction == NoOfFloors-1)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    Lift(i, level+direction, -1*direction)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 else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    Lift(i, level+direction, direction)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else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if ((level == 0 &amp;&amp; direction == 1) || (level == NoOfFloors-1 &amp;&amp; direction == -1))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    Lift(i, level, direction)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 else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    changedir.i.level -&gt; Lift(i, level, -1*direction)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};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#assert LiftSystem() deadlockfree;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#define liveness extrequestsUP[0] == 0;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#assert LiftSystem() |= []&lt;&gt; liveness; </a:t>
            </a:r>
          </a:p>
        </p:txBody>
      </p:sp>
      <p:sp>
        <p:nvSpPr>
          <p:cNvPr id="83972" name="Vertical Scroll 9"/>
          <p:cNvSpPr>
            <a:spLocks noChangeArrowheads="1"/>
          </p:cNvSpPr>
          <p:nvPr/>
        </p:nvSpPr>
        <p:spPr bwMode="auto">
          <a:xfrm>
            <a:off x="2895600" y="2057400"/>
            <a:ext cx="5181600" cy="3657600"/>
          </a:xfrm>
          <a:prstGeom prst="verticalScroll">
            <a:avLst>
              <a:gd name="adj" fmla="val 125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/>
          </a:p>
          <a:p>
            <a:pPr eaLnBrk="0" hangingPunct="0"/>
            <a:r>
              <a:rPr lang="en-US"/>
              <a:t>var extrequestsUP[NoOfFloors]; </a:t>
            </a:r>
          </a:p>
          <a:p>
            <a:pPr eaLnBrk="0" hangingPunct="0"/>
            <a:r>
              <a:rPr lang="en-US"/>
              <a:t>var extrequestsDOWN[NoOfFloors]; </a:t>
            </a:r>
          </a:p>
          <a:p>
            <a:pPr eaLnBrk="0" hangingPunct="0"/>
            <a:r>
              <a:rPr lang="en-US"/>
              <a:t>var intrequests[NoOfLifts][NoOfFloors]; </a:t>
            </a:r>
          </a:p>
          <a:p>
            <a:pPr eaLnBrk="0" hangingPunct="0"/>
            <a:endParaRPr lang="en-US"/>
          </a:p>
          <a:p>
            <a:pPr eaLnBrk="0" hangingPunct="0"/>
            <a:r>
              <a:rPr lang="en-US"/>
              <a:t>var door = [-1(NoOfLifts)];</a:t>
            </a:r>
          </a:p>
          <a:p>
            <a:pPr eaLnBrk="0" hangingPunct="0"/>
            <a:endParaRPr lang="en-US"/>
          </a:p>
          <a:p>
            <a:pPr eaLnBrk="0" hangingPunct="0"/>
            <a:endParaRPr lang="en-US"/>
          </a:p>
        </p:txBody>
      </p:sp>
      <p:cxnSp>
        <p:nvCxnSpPr>
          <p:cNvPr id="83973" name="Straight Arrow Connector 15"/>
          <p:cNvCxnSpPr>
            <a:cxnSpLocks noChangeShapeType="1"/>
            <a:stCxn id="83969" idx="3"/>
            <a:endCxn id="83972" idx="1"/>
          </p:cNvCxnSpPr>
          <p:nvPr/>
        </p:nvCxnSpPr>
        <p:spPr bwMode="auto">
          <a:xfrm rot="10800000" flipH="1" flipV="1">
            <a:off x="1847850" y="2514600"/>
            <a:ext cx="1504950" cy="137160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Vertical Scroll 13"/>
          <p:cNvSpPr>
            <a:spLocks noChangeArrowheads="1"/>
          </p:cNvSpPr>
          <p:nvPr/>
        </p:nvSpPr>
        <p:spPr bwMode="auto">
          <a:xfrm>
            <a:off x="1143000" y="2514600"/>
            <a:ext cx="1447800" cy="457200"/>
          </a:xfrm>
          <a:prstGeom prst="verticalScroll">
            <a:avLst>
              <a:gd name="adj" fmla="val 125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SG"/>
          </a:p>
        </p:txBody>
      </p:sp>
      <p:sp>
        <p:nvSpPr>
          <p:cNvPr id="849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Syntax: Example (cont’d) </a:t>
            </a:r>
          </a:p>
        </p:txBody>
      </p:sp>
      <p:sp>
        <p:nvSpPr>
          <p:cNvPr id="84995" name="Rectangle 5"/>
          <p:cNvSpPr>
            <a:spLocks noGrp="1" noChangeArrowheads="1"/>
          </p:cNvSpPr>
          <p:nvPr>
            <p:ph idx="1"/>
          </p:nvPr>
        </p:nvSpPr>
        <p:spPr>
          <a:xfrm>
            <a:off x="1066800" y="2057400"/>
            <a:ext cx="7010400" cy="3657600"/>
          </a:xfrm>
        </p:spPr>
        <p:txBody>
          <a:bodyPr/>
          <a:lstStyle/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#import "PAT.Lib.Example";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#define NoOfFloors 2;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#define NoOfLifts 2;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#define NoOfUsers 2;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var extrequestsUP[NoOfFloors];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var extrequestsDOWN[NoOfFloors];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var intrequests[NoOfLifts][NoOfFloors]; 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var door = [-1(NoOfLifts)]; 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LiftSystem() = (||| {NoOfUsers} @ User()) ||| (||| x:{0..NoOfLifts-1} @ Lift(x, 0, 1)); 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User() = []pos:{0..NoOfFloors-1}@ (ExternalPush(pos); UserWaiting(pos));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ExternalPush(pos) = case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pos == 0 : pushup.pos{extrequestsUP[pos] = 1;} -&gt; Skip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pos == NoOfFloors-1 : pushdown.pos{extrequestsDOWN[pos] = 1;} -&gt; Skip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default : pushup.pos{extrequestsUP[pos] = 1;} -&gt; Skip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[] pushdown.pos{extrequestsDOWN[pos] = 1;} -&gt; Skip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};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UserWaiting(pos) = [] i:{0..NoOfLifts-1} @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([door[i] == pos]enter.i -&gt; ([]y:{0..NoOfFloors-1}@(push.y{intrequests[i][y] = 1;} -&gt;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([door[i] == y]exit.i -&gt; User()))));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Lift(i, level, direction) =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if (intrequests[i][level] != 0 || (direction == 1 &amp;&amp; extrequestsUP[level] == 1) || (direction == -1 &amp;&amp; extrequestsDOWN[level] == 1))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opendoor.i.level{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door[i] = level; intrequests[i][level] = 0;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if (direction &gt; 0)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	            extrequestsUP[level] =0;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 else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    extrequestsDOWN[level] = 0;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} -&gt; close.i.level{door[i] = -1;} -&gt; Lift(i, level, direction)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else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checkIfToMove.i.level -&gt;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if (call(CheckIfToMove, level, direction, i, NoOfFloors, intrequests, extrequestsUP, extrequestsDOWN))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moving.i.level.direction -&gt;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if (level+direction == 0 || level+direction == NoOfFloors-1)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    Lift(i, level+direction, -1*direction)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 else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    Lift(i, level+direction, direction)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else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if ((level == 0 &amp;&amp; direction == 1) || (level == NoOfFloors-1 &amp;&amp; direction == -1))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    Lift(i, level, direction)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 else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    changedir.i.level -&gt; Lift(i, level, -1*direction)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};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#assert LiftSystem() deadlockfree;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#define liveness extrequestsUP[0] == 0;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#assert LiftSystem() |= []&lt;&gt; liveness; </a:t>
            </a:r>
          </a:p>
        </p:txBody>
      </p:sp>
      <p:sp>
        <p:nvSpPr>
          <p:cNvPr id="84996" name="Vertical Scroll 9"/>
          <p:cNvSpPr>
            <a:spLocks noChangeArrowheads="1"/>
          </p:cNvSpPr>
          <p:nvPr/>
        </p:nvSpPr>
        <p:spPr bwMode="auto">
          <a:xfrm>
            <a:off x="2895600" y="2057400"/>
            <a:ext cx="5181600" cy="3657600"/>
          </a:xfrm>
          <a:prstGeom prst="verticalScroll">
            <a:avLst>
              <a:gd name="adj" fmla="val 125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/>
          </a:p>
          <a:p>
            <a:pPr eaLnBrk="0" hangingPunct="0"/>
            <a:r>
              <a:rPr lang="en-US"/>
              <a:t>LiftSystem() = </a:t>
            </a:r>
          </a:p>
          <a:p>
            <a:pPr eaLnBrk="0" hangingPunct="0"/>
            <a:r>
              <a:rPr lang="en-US"/>
              <a:t>       (||| {NoOfUsers} @ User())    </a:t>
            </a:r>
          </a:p>
          <a:p>
            <a:pPr eaLnBrk="0" hangingPunct="0"/>
            <a:r>
              <a:rPr lang="en-US"/>
              <a:t>       ||| </a:t>
            </a:r>
          </a:p>
          <a:p>
            <a:pPr eaLnBrk="0" hangingPunct="0"/>
            <a:r>
              <a:rPr lang="en-US"/>
              <a:t>       (||| x:{0..NoOfLifts-1} @ Lift(x, 0, 1)); </a:t>
            </a:r>
          </a:p>
        </p:txBody>
      </p:sp>
      <p:cxnSp>
        <p:nvCxnSpPr>
          <p:cNvPr id="84997" name="Straight Arrow Connector 15"/>
          <p:cNvCxnSpPr>
            <a:cxnSpLocks noChangeShapeType="1"/>
            <a:stCxn id="84993" idx="3"/>
            <a:endCxn id="84996" idx="1"/>
          </p:cNvCxnSpPr>
          <p:nvPr/>
        </p:nvCxnSpPr>
        <p:spPr bwMode="auto">
          <a:xfrm rot="10800000" flipH="1" flipV="1">
            <a:off x="2533650" y="2743200"/>
            <a:ext cx="819150" cy="114300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Vertical Scroll 13"/>
          <p:cNvSpPr>
            <a:spLocks noChangeArrowheads="1"/>
          </p:cNvSpPr>
          <p:nvPr/>
        </p:nvSpPr>
        <p:spPr bwMode="auto">
          <a:xfrm>
            <a:off x="1143000" y="3581400"/>
            <a:ext cx="1447800" cy="457200"/>
          </a:xfrm>
          <a:prstGeom prst="verticalScroll">
            <a:avLst>
              <a:gd name="adj" fmla="val 125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SG"/>
          </a:p>
        </p:txBody>
      </p:sp>
      <p:sp>
        <p:nvSpPr>
          <p:cNvPr id="860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Syntax: Example (cont’d) </a:t>
            </a:r>
          </a:p>
        </p:txBody>
      </p:sp>
      <p:sp>
        <p:nvSpPr>
          <p:cNvPr id="86019" name="Rectangle 5"/>
          <p:cNvSpPr>
            <a:spLocks noGrp="1" noChangeArrowheads="1"/>
          </p:cNvSpPr>
          <p:nvPr>
            <p:ph idx="1"/>
          </p:nvPr>
        </p:nvSpPr>
        <p:spPr>
          <a:xfrm>
            <a:off x="1066800" y="2057400"/>
            <a:ext cx="7010400" cy="3657600"/>
          </a:xfrm>
        </p:spPr>
        <p:txBody>
          <a:bodyPr/>
          <a:lstStyle/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#import "PAT.Lib.Example";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#define NoOfFloors 2;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#define NoOfLifts 2;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#define NoOfUsers 2;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var extrequestsUP[NoOfFloors];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var extrequestsDOWN[NoOfFloors];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var intrequests[NoOfLifts][NoOfFloors]; 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var door = [-1(NoOfLifts)]; 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LiftSystem() = (||| {NoOfUsers} @ User()) ||| (||| x:{0..NoOfLifts-1} @ Lift(x, 0, 1)); 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User() = []pos:{0..NoOfFloors-1}@ (ExternalPush(pos); UserWaiting(pos));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ExternalPush(pos) = case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pos == 0 : pushup.pos{extrequestsUP[pos] = 1;} -&gt; Skip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pos == NoOfFloors-1 : pushdown.pos{extrequestsDOWN[pos] = 1;} -&gt; Skip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default : pushup.pos{extrequestsUP[pos] = 1;} -&gt; Skip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[] pushdown.pos{extrequestsDOWN[pos] = 1;} -&gt; Skip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};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UserWaiting(pos) = [] i:{0..NoOfLifts-1} @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([door[i] == pos]enter.i -&gt; ([]y:{0..NoOfFloors-1}@(push.y{intrequests[i][y] = 1;} -&gt;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([door[i] == y]exit.i -&gt; User()))));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Lift(i, level, direction) =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if (intrequests[i][level] != 0 || (direction == 1 &amp;&amp; extrequestsUP[level] == 1) || (direction == -1 &amp;&amp; extrequestsDOWN[level] == 1))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opendoor.i.level{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door[i] = level; intrequests[i][level] = 0;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if (direction &gt; 0)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	            extrequestsUP[level] =0;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 else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    extrequestsDOWN[level] = 0;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} -&gt; close.i.level{door[i] = -1;} -&gt; Lift(i, level, direction)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else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checkIfToMove.i.level -&gt;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if (call(CheckIfToMove, level, direction, i, NoOfFloors, intrequests, extrequestsUP, extrequestsDOWN))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moving.i.level.direction -&gt;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if (level+direction == 0 || level+direction == NoOfFloors-1)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    Lift(i, level+direction, -1*direction)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 else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    Lift(i, level+direction, direction)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else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if ((level == 0 &amp;&amp; direction == 1) || (level == NoOfFloors-1 &amp;&amp; direction == -1))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    Lift(i, level, direction)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 else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    changedir.i.level -&gt; Lift(i, level, -1*direction)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};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#assert LiftSystem() deadlockfree;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#define liveness extrequestsUP[0] == 0;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#assert LiftSystem() |= []&lt;&gt; liveness; </a:t>
            </a:r>
          </a:p>
        </p:txBody>
      </p:sp>
      <p:sp>
        <p:nvSpPr>
          <p:cNvPr id="86020" name="Vertical Scroll 9"/>
          <p:cNvSpPr>
            <a:spLocks noChangeArrowheads="1"/>
          </p:cNvSpPr>
          <p:nvPr/>
        </p:nvSpPr>
        <p:spPr bwMode="auto">
          <a:xfrm>
            <a:off x="2895600" y="2057400"/>
            <a:ext cx="5181600" cy="3657600"/>
          </a:xfrm>
          <a:prstGeom prst="verticalScroll">
            <a:avLst>
              <a:gd name="adj" fmla="val 125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r>
              <a:rPr lang="en-US"/>
              <a:t>opendoor.i.level{</a:t>
            </a:r>
          </a:p>
          <a:p>
            <a:pPr eaLnBrk="0" hangingPunct="0"/>
            <a:r>
              <a:rPr lang="en-US"/>
              <a:t>        door[i] = level; </a:t>
            </a:r>
          </a:p>
          <a:p>
            <a:pPr eaLnBrk="0" hangingPunct="0"/>
            <a:r>
              <a:rPr lang="en-US"/>
              <a:t>        intrequests[i][level] = 0;</a:t>
            </a:r>
          </a:p>
          <a:p>
            <a:pPr eaLnBrk="0" hangingPunct="0"/>
            <a:r>
              <a:rPr lang="en-US"/>
              <a:t>        if (direction &gt; 0) {</a:t>
            </a:r>
          </a:p>
          <a:p>
            <a:pPr eaLnBrk="0" hangingPunct="0"/>
            <a:r>
              <a:rPr lang="en-US"/>
              <a:t>	extrequestsUP[level] =0;</a:t>
            </a:r>
          </a:p>
          <a:p>
            <a:pPr eaLnBrk="0" hangingPunct="0"/>
            <a:r>
              <a:rPr lang="en-US"/>
              <a:t>        } else {</a:t>
            </a:r>
          </a:p>
          <a:p>
            <a:pPr eaLnBrk="0" hangingPunct="0"/>
            <a:r>
              <a:rPr lang="en-US"/>
              <a:t>               extrequestsDOWN[level] = 0;</a:t>
            </a:r>
          </a:p>
          <a:p>
            <a:pPr eaLnBrk="0" hangingPunct="0"/>
            <a:r>
              <a:rPr lang="en-US"/>
              <a:t>        }</a:t>
            </a:r>
          </a:p>
          <a:p>
            <a:pPr eaLnBrk="0" hangingPunct="0"/>
            <a:r>
              <a:rPr lang="en-US"/>
              <a:t>} </a:t>
            </a:r>
          </a:p>
          <a:p>
            <a:pPr eaLnBrk="0" hangingPunct="0"/>
            <a:r>
              <a:rPr lang="en-US"/>
              <a:t>-&gt; close.i.level{door[i] = -1;} </a:t>
            </a:r>
          </a:p>
          <a:p>
            <a:pPr eaLnBrk="0" hangingPunct="0"/>
            <a:r>
              <a:rPr lang="en-US"/>
              <a:t>-&gt; Lift(i, level, direction)</a:t>
            </a:r>
          </a:p>
        </p:txBody>
      </p:sp>
      <p:cxnSp>
        <p:nvCxnSpPr>
          <p:cNvPr id="86021" name="Straight Arrow Connector 15"/>
          <p:cNvCxnSpPr>
            <a:cxnSpLocks noChangeShapeType="1"/>
            <a:stCxn id="86017" idx="3"/>
            <a:endCxn id="86020" idx="1"/>
          </p:cNvCxnSpPr>
          <p:nvPr/>
        </p:nvCxnSpPr>
        <p:spPr bwMode="auto">
          <a:xfrm rot="10800000" flipH="1" flipV="1">
            <a:off x="2533650" y="3810000"/>
            <a:ext cx="819150" cy="7620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Vertical Scroll 13"/>
          <p:cNvSpPr>
            <a:spLocks noChangeArrowheads="1"/>
          </p:cNvSpPr>
          <p:nvPr/>
        </p:nvSpPr>
        <p:spPr bwMode="auto">
          <a:xfrm>
            <a:off x="1143000" y="4267200"/>
            <a:ext cx="1447800" cy="457200"/>
          </a:xfrm>
          <a:prstGeom prst="verticalScroll">
            <a:avLst>
              <a:gd name="adj" fmla="val 125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SG"/>
          </a:p>
        </p:txBody>
      </p:sp>
      <p:sp>
        <p:nvSpPr>
          <p:cNvPr id="870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Syntax: Example (cont’d) </a:t>
            </a:r>
          </a:p>
        </p:txBody>
      </p:sp>
      <p:sp>
        <p:nvSpPr>
          <p:cNvPr id="87043" name="Rectangle 5"/>
          <p:cNvSpPr>
            <a:spLocks noGrp="1" noChangeArrowheads="1"/>
          </p:cNvSpPr>
          <p:nvPr>
            <p:ph idx="1"/>
          </p:nvPr>
        </p:nvSpPr>
        <p:spPr>
          <a:xfrm>
            <a:off x="1066800" y="2057400"/>
            <a:ext cx="7010400" cy="3657600"/>
          </a:xfrm>
        </p:spPr>
        <p:txBody>
          <a:bodyPr/>
          <a:lstStyle/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#import "PAT.Lib.Example";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#define NoOfFloors 2;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#define NoOfLifts 2;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#define NoOfUsers 2;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var extrequestsUP[NoOfFloors];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var extrequestsDOWN[NoOfFloors];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var intrequests[NoOfLifts][NoOfFloors]; 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var door = [-1(NoOfLifts)]; 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LiftSystem() = (||| {NoOfUsers} @ User()) ||| (||| x:{0..NoOfLifts-1} @ Lift(x, 0, 1)); 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User() = []pos:{0..NoOfFloors-1}@ (ExternalPush(pos); UserWaiting(pos));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ExternalPush(pos) = case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pos == 0 : pushup.pos{extrequestsUP[pos] = 1;} -&gt; Skip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pos == NoOfFloors-1 : pushdown.pos{extrequestsDOWN[pos] = 1;} -&gt; Skip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default : pushup.pos{extrequestsUP[pos] = 1;} -&gt; Skip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[] pushdown.pos{extrequestsDOWN[pos] = 1;} -&gt; Skip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};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UserWaiting(pos) = [] i:{0..NoOfLifts-1} @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([door[i] == pos]enter.i -&gt; ([]y:{0..NoOfFloors-1}@(push.y{intrequests[i][y] = 1;} -&gt;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([door[i] == y]exit.i -&gt; User()))));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Lift(i, level, direction) =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if (intrequests[i][level] != 0 || (direction == 1 &amp;&amp; extrequestsUP[level] == 1) || (direction == -1 &amp;&amp; extrequestsDOWN[level] == 1))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opendoor.i.level{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door[i] = level; intrequests[i][level] = 0;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if (direction &gt; 0)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	            extrequestsUP[level] =0;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 else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    extrequestsDOWN[level] = 0;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} -&gt; close.i.level{door[i] = -1;} -&gt; Lift(i, level, direction)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else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checkIfToMove.i.level -&gt;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if (call(CheckIfToMove, level, direction, i, NoOfFloors, intrequests, extrequestsUP, extrequestsDOWN))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moving.i.level.direction -&gt;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if (level+direction == 0 || level+direction == NoOfFloors-1)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    Lift(i, level+direction, -1*direction)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 else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    Lift(i, level+direction, direction)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else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if ((level == 0 &amp;&amp; direction == 1) || (level == NoOfFloors-1 &amp;&amp; direction == -1))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    Lift(i, level, direction)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 else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    changedir.i.level -&gt; Lift(i, level, -1*direction)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};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#assert LiftSystem() deadlockfree;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#define liveness extrequestsUP[0] == 0;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#assert LiftSystem() |= []&lt;&gt; liveness; </a:t>
            </a:r>
          </a:p>
        </p:txBody>
      </p:sp>
      <p:sp>
        <p:nvSpPr>
          <p:cNvPr id="87044" name="Vertical Scroll 9"/>
          <p:cNvSpPr>
            <a:spLocks noChangeArrowheads="1"/>
          </p:cNvSpPr>
          <p:nvPr/>
        </p:nvSpPr>
        <p:spPr bwMode="auto">
          <a:xfrm>
            <a:off x="2895600" y="2057400"/>
            <a:ext cx="5181600" cy="3657600"/>
          </a:xfrm>
          <a:prstGeom prst="verticalScroll">
            <a:avLst>
              <a:gd name="adj" fmla="val 125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r>
              <a:rPr lang="en-US"/>
              <a:t> </a:t>
            </a:r>
          </a:p>
          <a:p>
            <a:pPr eaLnBrk="0" hangingPunct="0"/>
            <a:r>
              <a:rPr lang="en-US"/>
              <a:t>Wait[3];</a:t>
            </a:r>
          </a:p>
          <a:p>
            <a:pPr eaLnBrk="0" hangingPunct="0"/>
            <a:r>
              <a:rPr lang="en-US"/>
              <a:t>if (call(CheckIfToMove, …)) {</a:t>
            </a:r>
          </a:p>
          <a:p>
            <a:pPr eaLnBrk="0" hangingPunct="0"/>
            <a:r>
              <a:rPr lang="en-US"/>
              <a:t>        moving.i.level.direction -&gt; … </a:t>
            </a:r>
          </a:p>
        </p:txBody>
      </p:sp>
      <p:cxnSp>
        <p:nvCxnSpPr>
          <p:cNvPr id="87045" name="Straight Arrow Connector 15"/>
          <p:cNvCxnSpPr>
            <a:cxnSpLocks noChangeShapeType="1"/>
            <a:stCxn id="87041" idx="3"/>
            <a:endCxn id="87044" idx="1"/>
          </p:cNvCxnSpPr>
          <p:nvPr/>
        </p:nvCxnSpPr>
        <p:spPr bwMode="auto">
          <a:xfrm rot="10800000" flipH="1">
            <a:off x="2533650" y="3886200"/>
            <a:ext cx="819150" cy="60960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Vertical Scroll 13"/>
          <p:cNvSpPr>
            <a:spLocks noChangeArrowheads="1"/>
          </p:cNvSpPr>
          <p:nvPr/>
        </p:nvSpPr>
        <p:spPr bwMode="auto">
          <a:xfrm>
            <a:off x="1066800" y="5029200"/>
            <a:ext cx="1447800" cy="457200"/>
          </a:xfrm>
          <a:prstGeom prst="verticalScroll">
            <a:avLst>
              <a:gd name="adj" fmla="val 125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SG"/>
          </a:p>
        </p:txBody>
      </p:sp>
      <p:sp>
        <p:nvSpPr>
          <p:cNvPr id="880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Syntax: Example (cont’d) </a:t>
            </a:r>
          </a:p>
        </p:txBody>
      </p:sp>
      <p:sp>
        <p:nvSpPr>
          <p:cNvPr id="88067" name="Rectangle 5"/>
          <p:cNvSpPr>
            <a:spLocks noGrp="1" noChangeArrowheads="1"/>
          </p:cNvSpPr>
          <p:nvPr>
            <p:ph idx="1"/>
          </p:nvPr>
        </p:nvSpPr>
        <p:spPr>
          <a:xfrm>
            <a:off x="1066800" y="2057400"/>
            <a:ext cx="7010400" cy="3657600"/>
          </a:xfrm>
        </p:spPr>
        <p:txBody>
          <a:bodyPr/>
          <a:lstStyle/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#import "PAT.Lib.Example";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#define NoOfFloors 2;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#define NoOfLifts 2;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#define NoOfUsers 2;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var extrequestsUP[NoOfFloors];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var extrequestsDOWN[NoOfFloors];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var intrequests[NoOfLifts][NoOfFloors]; 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var door = [-1(NoOfLifts)]; 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LiftSystem() = (||| {NoOfUsers} @ User()) ||| (||| x:{0..NoOfLifts-1} @ Lift(x, 0, 1)); 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User() = []pos:{0..NoOfFloors-1}@ (ExternalPush(pos); UserWaiting(pos));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ExternalPush(pos) = case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pos == 0 : pushup.pos{extrequestsUP[pos] = 1;} -&gt; Skip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pos == NoOfFloors-1 : pushdown.pos{extrequestsDOWN[pos] = 1;} -&gt; Skip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default : pushup.pos{extrequestsUP[pos] = 1;} -&gt; Skip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[] pushdown.pos{extrequestsDOWN[pos] = 1;} -&gt; Skip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};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UserWaiting(pos) = [] i:{0..NoOfLifts-1} @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([door[i] == pos]enter.i -&gt; ([]y:{0..NoOfFloors-1}@(push.y{intrequests[i][y] = 1;} -&gt;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([door[i] == y]exit.i -&gt; User()))));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Lift(i, level, direction) =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if (intrequests[i][level] != 0 || (direction == 1 &amp;&amp; extrequestsUP[level] == 1) || (direction == -1 &amp;&amp; extrequestsDOWN[level] == 1))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opendoor.i.level{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door[i] = level; intrequests[i][level] = 0;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if (direction &gt; 0)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	            extrequestsUP[level] =0;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 else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    extrequestsDOWN[level] = 0;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} -&gt; close.i.level{door[i] = -1;} -&gt; Lift(i, level, direction)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else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checkIfToMove.i.level -&gt;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if (call(CheckIfToMove, level, direction, i, NoOfFloors, intrequests, extrequestsUP, extrequestsDOWN))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moving.i.level.direction -&gt; 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if (level+direction == 0 || level+direction == NoOfFloors-1)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    Lift(i, level+direction, -1*direction)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 else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    Lift(i, level+direction, direction)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else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if ((level == 0 &amp;&amp; direction == 1) || (level == NoOfFloors-1 &amp;&amp; direction == -1))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    Lift(i, level, direction)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 else {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    changedir.i.level -&gt; Lift(i, level, -1*direction)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    }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    };</a:t>
            </a:r>
          </a:p>
          <a:p>
            <a:pPr marL="68263" indent="-3175" eaLnBrk="1" hangingPunct="1">
              <a:buFont typeface="Wingdings 2" pitchFamily="18" charset="2"/>
              <a:buNone/>
            </a:pPr>
            <a:endParaRPr lang="en-US" sz="300" smtClean="0"/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#assert LiftSystem() deadlockfree;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#define liveness extrequestsUP[0] == 0;</a:t>
            </a:r>
          </a:p>
          <a:p>
            <a:pPr marL="68263" indent="-3175" eaLnBrk="1" hangingPunct="1">
              <a:buFont typeface="Wingdings 2" pitchFamily="18" charset="2"/>
              <a:buNone/>
            </a:pPr>
            <a:r>
              <a:rPr lang="en-US" sz="300" smtClean="0"/>
              <a:t>#assert LiftSystem() |= []&lt;&gt; liveness; </a:t>
            </a:r>
          </a:p>
        </p:txBody>
      </p:sp>
      <p:sp>
        <p:nvSpPr>
          <p:cNvPr id="88068" name="Vertical Scroll 9"/>
          <p:cNvSpPr>
            <a:spLocks noChangeArrowheads="1"/>
          </p:cNvSpPr>
          <p:nvPr/>
        </p:nvSpPr>
        <p:spPr bwMode="auto">
          <a:xfrm>
            <a:off x="2895600" y="2057400"/>
            <a:ext cx="5181600" cy="3657600"/>
          </a:xfrm>
          <a:prstGeom prst="verticalScroll">
            <a:avLst>
              <a:gd name="adj" fmla="val 125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r>
              <a:rPr lang="en-US"/>
              <a:t> </a:t>
            </a:r>
          </a:p>
          <a:p>
            <a:pPr eaLnBrk="0" hangingPunct="0"/>
            <a:r>
              <a:rPr lang="en-US"/>
              <a:t>#assert LiftSystem() deadlockfree;</a:t>
            </a:r>
          </a:p>
          <a:p>
            <a:pPr eaLnBrk="0" hangingPunct="0"/>
            <a:r>
              <a:rPr lang="en-US"/>
              <a:t>#define liveness extrequestsUP[0] == 0;</a:t>
            </a:r>
          </a:p>
          <a:p>
            <a:pPr eaLnBrk="0" hangingPunct="0"/>
            <a:r>
              <a:rPr lang="en-US"/>
              <a:t>#assert LiftSystem() |= []&lt;&gt; liveness; </a:t>
            </a:r>
          </a:p>
        </p:txBody>
      </p:sp>
      <p:cxnSp>
        <p:nvCxnSpPr>
          <p:cNvPr id="88069" name="Straight Arrow Connector 15"/>
          <p:cNvCxnSpPr>
            <a:cxnSpLocks noChangeShapeType="1"/>
            <a:stCxn id="88065" idx="3"/>
            <a:endCxn id="88068" idx="1"/>
          </p:cNvCxnSpPr>
          <p:nvPr/>
        </p:nvCxnSpPr>
        <p:spPr bwMode="auto">
          <a:xfrm rot="10800000" flipH="1">
            <a:off x="2457450" y="3886200"/>
            <a:ext cx="895350" cy="137160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P(</a:t>
            </a:r>
            <a:r>
              <a:rPr lang="en-US" dirty="0" err="1" smtClean="0"/>
              <a:t>i</a:t>
            </a:r>
            <a:r>
              <a:rPr lang="en-US" dirty="0" smtClean="0"/>
              <a:t>) = [x == Idle</a:t>
            </a:r>
            <a:r>
              <a:rPr lang="en-US" dirty="0" smtClean="0"/>
              <a:t>]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(</a:t>
            </a:r>
            <a:r>
              <a:rPr lang="en-US" dirty="0" err="1" smtClean="0"/>
              <a:t>update.i</a:t>
            </a:r>
            <a:r>
              <a:rPr lang="en-US" dirty="0" smtClean="0"/>
              <a:t>{x = </a:t>
            </a:r>
            <a:r>
              <a:rPr lang="en-US" dirty="0" err="1" smtClean="0"/>
              <a:t>i</a:t>
            </a:r>
            <a:r>
              <a:rPr lang="en-US" dirty="0" smtClean="0"/>
              <a:t>} -&gt; Skip </a:t>
            </a:r>
            <a:r>
              <a:rPr lang="en-US" dirty="0" smtClean="0">
                <a:solidFill>
                  <a:srgbClr val="FF0000"/>
                </a:solidFill>
              </a:rPr>
              <a:t>deadline[Delta</a:t>
            </a:r>
            <a:r>
              <a:rPr lang="en-US" dirty="0" smtClean="0">
                <a:solidFill>
                  <a:srgbClr val="FF0000"/>
                </a:solidFill>
              </a:rPr>
              <a:t>]</a:t>
            </a:r>
            <a:r>
              <a:rPr lang="en-US" dirty="0" smtClean="0"/>
              <a:t>; 	</a:t>
            </a:r>
            <a:r>
              <a:rPr lang="en-US" dirty="0" smtClean="0">
                <a:solidFill>
                  <a:srgbClr val="FF0000"/>
                </a:solidFill>
              </a:rPr>
              <a:t>Wait[Epsilon</a:t>
            </a:r>
            <a:r>
              <a:rPr lang="en-US" dirty="0" smtClean="0">
                <a:solidFill>
                  <a:srgbClr val="FF0000"/>
                </a:solidFill>
              </a:rPr>
              <a:t>]</a:t>
            </a:r>
            <a:r>
              <a:rPr lang="en-US" dirty="0" smtClean="0"/>
              <a:t>);</a:t>
            </a:r>
            <a:br>
              <a:rPr lang="en-US" dirty="0" smtClean="0"/>
            </a:br>
            <a:r>
              <a:rPr lang="en-US" dirty="0" smtClean="0"/>
              <a:t>   </a:t>
            </a:r>
            <a:r>
              <a:rPr lang="en-US" dirty="0" smtClean="0"/>
              <a:t>	if </a:t>
            </a:r>
            <a:r>
              <a:rPr lang="en-US" dirty="0" smtClean="0"/>
              <a:t>(x == </a:t>
            </a:r>
            <a:r>
              <a:rPr lang="en-US" dirty="0" err="1" smtClean="0"/>
              <a:t>i</a:t>
            </a:r>
            <a:r>
              <a:rPr lang="en-US" dirty="0" smtClean="0"/>
              <a:t>) {</a:t>
            </a:r>
            <a:br>
              <a:rPr lang="en-US" dirty="0" smtClean="0"/>
            </a:br>
            <a:r>
              <a:rPr lang="en-US" dirty="0" smtClean="0"/>
              <a:t>    </a:t>
            </a:r>
            <a:r>
              <a:rPr lang="en-US" dirty="0" smtClean="0"/>
              <a:t>		</a:t>
            </a:r>
            <a:r>
              <a:rPr lang="en-US" dirty="0" err="1" smtClean="0"/>
              <a:t>cs.i</a:t>
            </a:r>
            <a:r>
              <a:rPr lang="en-US" dirty="0" smtClean="0"/>
              <a:t>{counter</a:t>
            </a:r>
            <a:r>
              <a:rPr lang="en-US" dirty="0" smtClean="0"/>
              <a:t>++} -&gt;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	</a:t>
            </a:r>
            <a:r>
              <a:rPr lang="en-US" dirty="0" err="1" smtClean="0"/>
              <a:t>exit.i</a:t>
            </a:r>
            <a:r>
              <a:rPr lang="en-US" dirty="0" smtClean="0"/>
              <a:t>{counter-</a:t>
            </a:r>
            <a:r>
              <a:rPr lang="en-US" dirty="0" smtClean="0"/>
              <a:t>-; x=Idle} -&gt; P(</a:t>
            </a:r>
            <a:r>
              <a:rPr lang="en-US" dirty="0" err="1" smtClean="0"/>
              <a:t>i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      </a:t>
            </a:r>
            <a:r>
              <a:rPr lang="en-US" dirty="0" smtClean="0"/>
              <a:t>	}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else </a:t>
            </a:r>
            <a:r>
              <a:rPr lang="en-US" dirty="0" smtClean="0"/>
              <a:t>{</a:t>
            </a:r>
            <a:br>
              <a:rPr lang="en-US" dirty="0" smtClean="0"/>
            </a:br>
            <a:r>
              <a:rPr lang="en-US" dirty="0" smtClean="0"/>
              <a:t>          </a:t>
            </a:r>
            <a:r>
              <a:rPr lang="en-US" dirty="0" smtClean="0"/>
              <a:t>	P(</a:t>
            </a:r>
            <a:r>
              <a:rPr lang="en-US" dirty="0" err="1" smtClean="0"/>
              <a:t>i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      </a:t>
            </a:r>
            <a:r>
              <a:rPr lang="en-US" dirty="0" smtClean="0"/>
              <a:t>};</a:t>
            </a:r>
            <a:endParaRPr lang="en-US" dirty="0"/>
          </a:p>
        </p:txBody>
      </p:sp>
      <p:sp>
        <p:nvSpPr>
          <p:cNvPr id="880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Syntax: </a:t>
            </a:r>
            <a:r>
              <a:rPr lang="en-US" dirty="0" smtClean="0"/>
              <a:t>Real-time Example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SG" smtClean="0"/>
          </a:p>
        </p:txBody>
      </p:sp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SG" smtClean="0"/>
          </a:p>
        </p:txBody>
      </p:sp>
      <p:pic>
        <p:nvPicPr>
          <p:cNvPr id="33795" name="Picture 4" descr="part1_Page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8991600" cy="694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Text Box 5"/>
          <p:cNvSpPr txBox="1">
            <a:spLocks noChangeArrowheads="1"/>
          </p:cNvSpPr>
          <p:nvPr/>
        </p:nvSpPr>
        <p:spPr bwMode="auto">
          <a:xfrm>
            <a:off x="2057400" y="6172200"/>
            <a:ext cx="54102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/>
              <a:t>Based on DL (a subset of FOL), recently SWRL</a:t>
            </a:r>
          </a:p>
        </p:txBody>
      </p:sp>
      <p:sp>
        <p:nvSpPr>
          <p:cNvPr id="33797" name="TextBox 5"/>
          <p:cNvSpPr txBox="1">
            <a:spLocks noChangeArrowheads="1"/>
          </p:cNvSpPr>
          <p:nvPr/>
        </p:nvSpPr>
        <p:spPr bwMode="auto">
          <a:xfrm>
            <a:off x="609600" y="304800"/>
            <a:ext cx="853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/>
              <a:t>RDF, OWL, SWRL, Alloy, Z, Object-Z, integrated design techniques …</a:t>
            </a:r>
          </a:p>
        </p:txBody>
      </p:sp>
      <p:sp>
        <p:nvSpPr>
          <p:cNvPr id="8" name="Right Arrow 7"/>
          <p:cNvSpPr/>
          <p:nvPr/>
        </p:nvSpPr>
        <p:spPr>
          <a:xfrm>
            <a:off x="685800" y="609600"/>
            <a:ext cx="78486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n-US">
                <a:solidFill>
                  <a:srgbClr val="FFFFFF"/>
                </a:solidFill>
                <a:ea typeface="Arial Unicode MS" pitchFamily="34" charset="-128"/>
                <a:cs typeface="Arial Unicode MS" pitchFamily="34" charset="-128"/>
              </a:rPr>
              <a:t>Modeling languages spectrum                                                      expressiveness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Operational Semantics</a:t>
            </a:r>
          </a:p>
        </p:txBody>
      </p:sp>
      <p:pic>
        <p:nvPicPr>
          <p:cNvPr id="89090" name="Content Placeholder 8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3276600"/>
            <a:ext cx="1143000" cy="1185863"/>
          </a:xfrm>
        </p:spPr>
      </p:pic>
      <p:sp>
        <p:nvSpPr>
          <p:cNvPr id="5" name="Vertical Scroll 4"/>
          <p:cNvSpPr/>
          <p:nvPr/>
        </p:nvSpPr>
        <p:spPr bwMode="auto">
          <a:xfrm>
            <a:off x="3200400" y="2971800"/>
            <a:ext cx="1447800" cy="1828800"/>
          </a:xfrm>
          <a:prstGeom prst="verticalScroll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marL="68263" indent="-3175" eaLnBrk="0" hangingPunct="0">
              <a:defRPr/>
            </a:pPr>
            <a:endParaRPr lang="en-US" sz="150" dirty="0">
              <a:ea typeface="+mn-ea"/>
              <a:cs typeface="Times New Roman" pitchFamily="18" charset="0"/>
            </a:endParaRP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#import "</a:t>
            </a:r>
            <a:r>
              <a:rPr lang="en-US" sz="150" dirty="0" err="1">
                <a:ea typeface="+mn-ea"/>
                <a:cs typeface="Times New Roman" pitchFamily="18" charset="0"/>
              </a:rPr>
              <a:t>PAT.Lib.Example</a:t>
            </a:r>
            <a:r>
              <a:rPr lang="en-US" sz="150" dirty="0">
                <a:ea typeface="+mn-ea"/>
                <a:cs typeface="Times New Roman" pitchFamily="18" charset="0"/>
              </a:rPr>
              <a:t>";</a:t>
            </a:r>
          </a:p>
          <a:p>
            <a:pPr marL="68263" indent="-3175" eaLnBrk="0" hangingPunct="0">
              <a:defRPr/>
            </a:pPr>
            <a:endParaRPr lang="en-US" sz="150" dirty="0">
              <a:ea typeface="+mn-ea"/>
              <a:cs typeface="Times New Roman" pitchFamily="18" charset="0"/>
            </a:endParaRP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#define </a:t>
            </a:r>
            <a:r>
              <a:rPr lang="en-US" sz="150" dirty="0" err="1">
                <a:ea typeface="+mn-ea"/>
                <a:cs typeface="Times New Roman" pitchFamily="18" charset="0"/>
              </a:rPr>
              <a:t>NoOfFloors</a:t>
            </a:r>
            <a:r>
              <a:rPr lang="en-US" sz="150" dirty="0">
                <a:ea typeface="+mn-ea"/>
                <a:cs typeface="Times New Roman" pitchFamily="18" charset="0"/>
              </a:rPr>
              <a:t> 2;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#define </a:t>
            </a:r>
            <a:r>
              <a:rPr lang="en-US" sz="150" dirty="0" err="1">
                <a:ea typeface="+mn-ea"/>
                <a:cs typeface="Times New Roman" pitchFamily="18" charset="0"/>
              </a:rPr>
              <a:t>NoOfLifts</a:t>
            </a:r>
            <a:r>
              <a:rPr lang="en-US" sz="150" dirty="0">
                <a:ea typeface="+mn-ea"/>
                <a:cs typeface="Times New Roman" pitchFamily="18" charset="0"/>
              </a:rPr>
              <a:t> 2;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#define </a:t>
            </a:r>
            <a:r>
              <a:rPr lang="en-US" sz="150" dirty="0" err="1">
                <a:ea typeface="+mn-ea"/>
                <a:cs typeface="Times New Roman" pitchFamily="18" charset="0"/>
              </a:rPr>
              <a:t>NoOfUsers</a:t>
            </a:r>
            <a:r>
              <a:rPr lang="en-US" sz="150" dirty="0">
                <a:ea typeface="+mn-ea"/>
                <a:cs typeface="Times New Roman" pitchFamily="18" charset="0"/>
              </a:rPr>
              <a:t> 2;</a:t>
            </a:r>
          </a:p>
          <a:p>
            <a:pPr marL="68263" indent="-3175" eaLnBrk="0" hangingPunct="0">
              <a:defRPr/>
            </a:pPr>
            <a:endParaRPr lang="en-US" sz="150" dirty="0">
              <a:ea typeface="+mn-ea"/>
              <a:cs typeface="Times New Roman" pitchFamily="18" charset="0"/>
            </a:endParaRPr>
          </a:p>
          <a:p>
            <a:pPr marL="68263" indent="-3175" eaLnBrk="0" hangingPunct="0">
              <a:defRPr/>
            </a:pPr>
            <a:r>
              <a:rPr lang="en-US" sz="150" dirty="0" err="1">
                <a:ea typeface="+mn-ea"/>
                <a:cs typeface="Times New Roman" pitchFamily="18" charset="0"/>
              </a:rPr>
              <a:t>var</a:t>
            </a:r>
            <a:r>
              <a:rPr lang="en-US" sz="150" dirty="0">
                <a:ea typeface="+mn-ea"/>
                <a:cs typeface="Times New Roman" pitchFamily="18" charset="0"/>
              </a:rPr>
              <a:t> </a:t>
            </a:r>
            <a:r>
              <a:rPr lang="en-US" sz="150" dirty="0" err="1">
                <a:ea typeface="+mn-ea"/>
                <a:cs typeface="Times New Roman" pitchFamily="18" charset="0"/>
              </a:rPr>
              <a:t>extrequestsUP</a:t>
            </a:r>
            <a:r>
              <a:rPr lang="en-US" sz="150" dirty="0">
                <a:ea typeface="+mn-ea"/>
                <a:cs typeface="Times New Roman" pitchFamily="18" charset="0"/>
              </a:rPr>
              <a:t>[</a:t>
            </a:r>
            <a:r>
              <a:rPr lang="en-US" sz="150" dirty="0" err="1">
                <a:ea typeface="+mn-ea"/>
                <a:cs typeface="Times New Roman" pitchFamily="18" charset="0"/>
              </a:rPr>
              <a:t>NoOfFloors</a:t>
            </a:r>
            <a:r>
              <a:rPr lang="en-US" sz="150" dirty="0">
                <a:ea typeface="+mn-ea"/>
                <a:cs typeface="Times New Roman" pitchFamily="18" charset="0"/>
              </a:rPr>
              <a:t>]; </a:t>
            </a:r>
          </a:p>
          <a:p>
            <a:pPr marL="68263" indent="-3175" eaLnBrk="0" hangingPunct="0">
              <a:defRPr/>
            </a:pPr>
            <a:r>
              <a:rPr lang="en-US" sz="150" dirty="0" err="1">
                <a:ea typeface="+mn-ea"/>
                <a:cs typeface="Times New Roman" pitchFamily="18" charset="0"/>
              </a:rPr>
              <a:t>var</a:t>
            </a:r>
            <a:r>
              <a:rPr lang="en-US" sz="150" dirty="0">
                <a:ea typeface="+mn-ea"/>
                <a:cs typeface="Times New Roman" pitchFamily="18" charset="0"/>
              </a:rPr>
              <a:t> </a:t>
            </a:r>
            <a:r>
              <a:rPr lang="en-US" sz="150" dirty="0" err="1">
                <a:ea typeface="+mn-ea"/>
                <a:cs typeface="Times New Roman" pitchFamily="18" charset="0"/>
              </a:rPr>
              <a:t>extrequestsDOWN</a:t>
            </a:r>
            <a:r>
              <a:rPr lang="en-US" sz="150" dirty="0">
                <a:ea typeface="+mn-ea"/>
                <a:cs typeface="Times New Roman" pitchFamily="18" charset="0"/>
              </a:rPr>
              <a:t>[</a:t>
            </a:r>
            <a:r>
              <a:rPr lang="en-US" sz="150" dirty="0" err="1">
                <a:ea typeface="+mn-ea"/>
                <a:cs typeface="Times New Roman" pitchFamily="18" charset="0"/>
              </a:rPr>
              <a:t>NoOfFloors</a:t>
            </a:r>
            <a:r>
              <a:rPr lang="en-US" sz="150" dirty="0">
                <a:ea typeface="+mn-ea"/>
                <a:cs typeface="Times New Roman" pitchFamily="18" charset="0"/>
              </a:rPr>
              <a:t>]; </a:t>
            </a:r>
          </a:p>
          <a:p>
            <a:pPr marL="68263" indent="-3175" eaLnBrk="0" hangingPunct="0">
              <a:defRPr/>
            </a:pPr>
            <a:r>
              <a:rPr lang="en-US" sz="150" dirty="0" err="1">
                <a:ea typeface="+mn-ea"/>
                <a:cs typeface="Times New Roman" pitchFamily="18" charset="0"/>
              </a:rPr>
              <a:t>var</a:t>
            </a:r>
            <a:r>
              <a:rPr lang="en-US" sz="150" dirty="0">
                <a:ea typeface="+mn-ea"/>
                <a:cs typeface="Times New Roman" pitchFamily="18" charset="0"/>
              </a:rPr>
              <a:t> </a:t>
            </a:r>
            <a:r>
              <a:rPr lang="en-US" sz="150" dirty="0" err="1">
                <a:ea typeface="+mn-ea"/>
                <a:cs typeface="Times New Roman" pitchFamily="18" charset="0"/>
              </a:rPr>
              <a:t>intrequests</a:t>
            </a:r>
            <a:r>
              <a:rPr lang="en-US" sz="150" dirty="0">
                <a:ea typeface="+mn-ea"/>
                <a:cs typeface="Times New Roman" pitchFamily="18" charset="0"/>
              </a:rPr>
              <a:t>[</a:t>
            </a:r>
            <a:r>
              <a:rPr lang="en-US" sz="150" dirty="0" err="1">
                <a:ea typeface="+mn-ea"/>
                <a:cs typeface="Times New Roman" pitchFamily="18" charset="0"/>
              </a:rPr>
              <a:t>NoOfLifts</a:t>
            </a:r>
            <a:r>
              <a:rPr lang="en-US" sz="150" dirty="0">
                <a:ea typeface="+mn-ea"/>
                <a:cs typeface="Times New Roman" pitchFamily="18" charset="0"/>
              </a:rPr>
              <a:t>][</a:t>
            </a:r>
            <a:r>
              <a:rPr lang="en-US" sz="150" dirty="0" err="1">
                <a:ea typeface="+mn-ea"/>
                <a:cs typeface="Times New Roman" pitchFamily="18" charset="0"/>
              </a:rPr>
              <a:t>NoOfFloors</a:t>
            </a:r>
            <a:r>
              <a:rPr lang="en-US" sz="150" dirty="0">
                <a:ea typeface="+mn-ea"/>
                <a:cs typeface="Times New Roman" pitchFamily="18" charset="0"/>
              </a:rPr>
              <a:t>]; </a:t>
            </a:r>
          </a:p>
          <a:p>
            <a:pPr marL="68263" indent="-3175" eaLnBrk="0" hangingPunct="0">
              <a:defRPr/>
            </a:pPr>
            <a:endParaRPr lang="en-US" sz="150" dirty="0">
              <a:ea typeface="+mn-ea"/>
              <a:cs typeface="Times New Roman" pitchFamily="18" charset="0"/>
            </a:endParaRPr>
          </a:p>
          <a:p>
            <a:pPr marL="68263" indent="-3175" eaLnBrk="0" hangingPunct="0">
              <a:defRPr/>
            </a:pPr>
            <a:r>
              <a:rPr lang="en-US" sz="150" dirty="0" err="1">
                <a:ea typeface="+mn-ea"/>
                <a:cs typeface="Times New Roman" pitchFamily="18" charset="0"/>
              </a:rPr>
              <a:t>var</a:t>
            </a:r>
            <a:r>
              <a:rPr lang="en-US" sz="150" dirty="0">
                <a:ea typeface="+mn-ea"/>
                <a:cs typeface="Times New Roman" pitchFamily="18" charset="0"/>
              </a:rPr>
              <a:t> door = [-1(</a:t>
            </a:r>
            <a:r>
              <a:rPr lang="en-US" sz="150" dirty="0" err="1">
                <a:ea typeface="+mn-ea"/>
                <a:cs typeface="Times New Roman" pitchFamily="18" charset="0"/>
              </a:rPr>
              <a:t>NoOfLifts</a:t>
            </a:r>
            <a:r>
              <a:rPr lang="en-US" sz="150" dirty="0">
                <a:ea typeface="+mn-ea"/>
                <a:cs typeface="Times New Roman" pitchFamily="18" charset="0"/>
              </a:rPr>
              <a:t>)]; //initiate an array of -1 with length </a:t>
            </a:r>
            <a:r>
              <a:rPr lang="en-US" sz="150" dirty="0" err="1">
                <a:ea typeface="+mn-ea"/>
                <a:cs typeface="Times New Roman" pitchFamily="18" charset="0"/>
              </a:rPr>
              <a:t>NoOfLifts</a:t>
            </a:r>
            <a:endParaRPr lang="en-US" sz="150" dirty="0">
              <a:ea typeface="+mn-ea"/>
              <a:cs typeface="Times New Roman" pitchFamily="18" charset="0"/>
            </a:endParaRPr>
          </a:p>
          <a:p>
            <a:pPr marL="68263" indent="-3175" eaLnBrk="0" hangingPunct="0">
              <a:defRPr/>
            </a:pPr>
            <a:endParaRPr lang="en-US" sz="150" dirty="0">
              <a:ea typeface="+mn-ea"/>
              <a:cs typeface="Times New Roman" pitchFamily="18" charset="0"/>
            </a:endParaRPr>
          </a:p>
          <a:p>
            <a:pPr marL="68263" indent="-3175" eaLnBrk="0" hangingPunct="0">
              <a:defRPr/>
            </a:pPr>
            <a:r>
              <a:rPr lang="en-US" sz="150" dirty="0" err="1">
                <a:ea typeface="+mn-ea"/>
                <a:cs typeface="Times New Roman" pitchFamily="18" charset="0"/>
              </a:rPr>
              <a:t>LiftSystem</a:t>
            </a:r>
            <a:r>
              <a:rPr lang="en-US" sz="150" dirty="0">
                <a:ea typeface="+mn-ea"/>
                <a:cs typeface="Times New Roman" pitchFamily="18" charset="0"/>
              </a:rPr>
              <a:t>() = (||| {</a:t>
            </a:r>
            <a:r>
              <a:rPr lang="en-US" sz="150" dirty="0" err="1">
                <a:ea typeface="+mn-ea"/>
                <a:cs typeface="Times New Roman" pitchFamily="18" charset="0"/>
              </a:rPr>
              <a:t>NoOfUsers</a:t>
            </a:r>
            <a:r>
              <a:rPr lang="en-US" sz="150" dirty="0">
                <a:ea typeface="+mn-ea"/>
                <a:cs typeface="Times New Roman" pitchFamily="18" charset="0"/>
              </a:rPr>
              <a:t>} @ User()) ||| (||| x:{0..NoOfLifts-1} @ Lift(x, 0, 1)); </a:t>
            </a:r>
          </a:p>
          <a:p>
            <a:pPr marL="68263" indent="-3175" eaLnBrk="0" hangingPunct="0">
              <a:defRPr/>
            </a:pPr>
            <a:endParaRPr lang="en-US" sz="150" dirty="0">
              <a:ea typeface="+mn-ea"/>
              <a:cs typeface="Times New Roman" pitchFamily="18" charset="0"/>
            </a:endParaRP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User() = []pos:{0..NoOfFloors-1}@ (</a:t>
            </a:r>
            <a:r>
              <a:rPr lang="en-US" sz="150" dirty="0" err="1">
                <a:ea typeface="+mn-ea"/>
                <a:cs typeface="Times New Roman" pitchFamily="18" charset="0"/>
              </a:rPr>
              <a:t>ExternalPush</a:t>
            </a:r>
            <a:r>
              <a:rPr lang="en-US" sz="150" dirty="0">
                <a:ea typeface="+mn-ea"/>
                <a:cs typeface="Times New Roman" pitchFamily="18" charset="0"/>
              </a:rPr>
              <a:t>(pos); </a:t>
            </a:r>
            <a:r>
              <a:rPr lang="en-US" sz="150" dirty="0" err="1">
                <a:ea typeface="+mn-ea"/>
                <a:cs typeface="Times New Roman" pitchFamily="18" charset="0"/>
              </a:rPr>
              <a:t>UserWaiting</a:t>
            </a:r>
            <a:r>
              <a:rPr lang="en-US" sz="150" dirty="0">
                <a:ea typeface="+mn-ea"/>
                <a:cs typeface="Times New Roman" pitchFamily="18" charset="0"/>
              </a:rPr>
              <a:t>(pos));</a:t>
            </a:r>
          </a:p>
          <a:p>
            <a:pPr marL="68263" indent="-3175" eaLnBrk="0" hangingPunct="0">
              <a:defRPr/>
            </a:pPr>
            <a:endParaRPr lang="en-US" sz="150" dirty="0">
              <a:ea typeface="+mn-ea"/>
              <a:cs typeface="Times New Roman" pitchFamily="18" charset="0"/>
            </a:endParaRPr>
          </a:p>
          <a:p>
            <a:pPr marL="68263" indent="-3175" eaLnBrk="0" hangingPunct="0">
              <a:defRPr/>
            </a:pPr>
            <a:r>
              <a:rPr lang="en-US" sz="150" dirty="0" err="1">
                <a:ea typeface="+mn-ea"/>
                <a:cs typeface="Times New Roman" pitchFamily="18" charset="0"/>
              </a:rPr>
              <a:t>ExternalPush</a:t>
            </a:r>
            <a:r>
              <a:rPr lang="en-US" sz="150" dirty="0">
                <a:ea typeface="+mn-ea"/>
                <a:cs typeface="Times New Roman" pitchFamily="18" charset="0"/>
              </a:rPr>
              <a:t>(pos) = case {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pos == 0 : pushup.pos{</a:t>
            </a:r>
            <a:r>
              <a:rPr lang="en-US" sz="150" dirty="0" err="1">
                <a:ea typeface="+mn-ea"/>
                <a:cs typeface="Times New Roman" pitchFamily="18" charset="0"/>
              </a:rPr>
              <a:t>extrequestsUP</a:t>
            </a:r>
            <a:r>
              <a:rPr lang="en-US" sz="150" dirty="0">
                <a:ea typeface="+mn-ea"/>
                <a:cs typeface="Times New Roman" pitchFamily="18" charset="0"/>
              </a:rPr>
              <a:t>[pos] = 1;} -&gt; Skip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pos == NoOfFloors-1 : pushdown.pos{</a:t>
            </a:r>
            <a:r>
              <a:rPr lang="en-US" sz="150" dirty="0" err="1">
                <a:ea typeface="+mn-ea"/>
                <a:cs typeface="Times New Roman" pitchFamily="18" charset="0"/>
              </a:rPr>
              <a:t>extrequestsDOWN</a:t>
            </a:r>
            <a:r>
              <a:rPr lang="en-US" sz="150" dirty="0">
                <a:ea typeface="+mn-ea"/>
                <a:cs typeface="Times New Roman" pitchFamily="18" charset="0"/>
              </a:rPr>
              <a:t>[pos] = 1;} -&gt; Skip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default : pushup.pos{</a:t>
            </a:r>
            <a:r>
              <a:rPr lang="en-US" sz="150" dirty="0" err="1">
                <a:ea typeface="+mn-ea"/>
                <a:cs typeface="Times New Roman" pitchFamily="18" charset="0"/>
              </a:rPr>
              <a:t>extrequestsUP</a:t>
            </a:r>
            <a:r>
              <a:rPr lang="en-US" sz="150" dirty="0">
                <a:ea typeface="+mn-ea"/>
                <a:cs typeface="Times New Roman" pitchFamily="18" charset="0"/>
              </a:rPr>
              <a:t>[pos] = 1;} -&gt; Skip 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    [] pushdown.pos{</a:t>
            </a:r>
            <a:r>
              <a:rPr lang="en-US" sz="150" dirty="0" err="1">
                <a:ea typeface="+mn-ea"/>
                <a:cs typeface="Times New Roman" pitchFamily="18" charset="0"/>
              </a:rPr>
              <a:t>extrequestsDOWN</a:t>
            </a:r>
            <a:r>
              <a:rPr lang="en-US" sz="150" dirty="0">
                <a:ea typeface="+mn-ea"/>
                <a:cs typeface="Times New Roman" pitchFamily="18" charset="0"/>
              </a:rPr>
              <a:t>[pos] = 1;} -&gt; Skip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};</a:t>
            </a:r>
          </a:p>
          <a:p>
            <a:pPr marL="68263" indent="-3175" eaLnBrk="0" hangingPunct="0">
              <a:defRPr/>
            </a:pPr>
            <a:endParaRPr lang="en-US" sz="150" dirty="0">
              <a:ea typeface="+mn-ea"/>
              <a:cs typeface="Times New Roman" pitchFamily="18" charset="0"/>
            </a:endParaRPr>
          </a:p>
          <a:p>
            <a:pPr marL="68263" indent="-3175" eaLnBrk="0" hangingPunct="0">
              <a:defRPr/>
            </a:pPr>
            <a:r>
              <a:rPr lang="en-US" sz="150" dirty="0" err="1">
                <a:ea typeface="+mn-ea"/>
                <a:cs typeface="Times New Roman" pitchFamily="18" charset="0"/>
              </a:rPr>
              <a:t>UserWaiting</a:t>
            </a:r>
            <a:r>
              <a:rPr lang="en-US" sz="150" dirty="0">
                <a:ea typeface="+mn-ea"/>
                <a:cs typeface="Times New Roman" pitchFamily="18" charset="0"/>
              </a:rPr>
              <a:t>(pos) = [] </a:t>
            </a:r>
            <a:r>
              <a:rPr lang="en-US" sz="150" dirty="0" err="1">
                <a:ea typeface="+mn-ea"/>
                <a:cs typeface="Times New Roman" pitchFamily="18" charset="0"/>
              </a:rPr>
              <a:t>i</a:t>
            </a:r>
            <a:r>
              <a:rPr lang="en-US" sz="150" dirty="0">
                <a:ea typeface="+mn-ea"/>
                <a:cs typeface="Times New Roman" pitchFamily="18" charset="0"/>
              </a:rPr>
              <a:t>:{0..NoOfLifts-1} @ 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([door[</a:t>
            </a:r>
            <a:r>
              <a:rPr lang="en-US" sz="150" dirty="0" err="1">
                <a:ea typeface="+mn-ea"/>
                <a:cs typeface="Times New Roman" pitchFamily="18" charset="0"/>
              </a:rPr>
              <a:t>i</a:t>
            </a:r>
            <a:r>
              <a:rPr lang="en-US" sz="150" dirty="0">
                <a:ea typeface="+mn-ea"/>
                <a:cs typeface="Times New Roman" pitchFamily="18" charset="0"/>
              </a:rPr>
              <a:t>] == pos]</a:t>
            </a:r>
            <a:r>
              <a:rPr lang="en-US" sz="150" dirty="0" err="1">
                <a:ea typeface="+mn-ea"/>
                <a:cs typeface="Times New Roman" pitchFamily="18" charset="0"/>
              </a:rPr>
              <a:t>enter.i</a:t>
            </a:r>
            <a:r>
              <a:rPr lang="en-US" sz="150" dirty="0">
                <a:ea typeface="+mn-ea"/>
                <a:cs typeface="Times New Roman" pitchFamily="18" charset="0"/>
              </a:rPr>
              <a:t> -&gt; ([]y:{0..NoOfFloors-1}@(</a:t>
            </a:r>
            <a:r>
              <a:rPr lang="en-US" sz="150" dirty="0" err="1">
                <a:ea typeface="+mn-ea"/>
                <a:cs typeface="Times New Roman" pitchFamily="18" charset="0"/>
              </a:rPr>
              <a:t>push.y</a:t>
            </a:r>
            <a:r>
              <a:rPr lang="en-US" sz="150" dirty="0">
                <a:ea typeface="+mn-ea"/>
                <a:cs typeface="Times New Roman" pitchFamily="18" charset="0"/>
              </a:rPr>
              <a:t>{</a:t>
            </a:r>
            <a:r>
              <a:rPr lang="en-US" sz="150" dirty="0" err="1">
                <a:ea typeface="+mn-ea"/>
                <a:cs typeface="Times New Roman" pitchFamily="18" charset="0"/>
              </a:rPr>
              <a:t>intrequests</a:t>
            </a:r>
            <a:r>
              <a:rPr lang="en-US" sz="150" dirty="0">
                <a:ea typeface="+mn-ea"/>
                <a:cs typeface="Times New Roman" pitchFamily="18" charset="0"/>
              </a:rPr>
              <a:t>[</a:t>
            </a:r>
            <a:r>
              <a:rPr lang="en-US" sz="150" dirty="0" err="1">
                <a:ea typeface="+mn-ea"/>
                <a:cs typeface="Times New Roman" pitchFamily="18" charset="0"/>
              </a:rPr>
              <a:t>i</a:t>
            </a:r>
            <a:r>
              <a:rPr lang="en-US" sz="150" dirty="0">
                <a:ea typeface="+mn-ea"/>
                <a:cs typeface="Times New Roman" pitchFamily="18" charset="0"/>
              </a:rPr>
              <a:t>][y] = 1;} -&gt; 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([door[</a:t>
            </a:r>
            <a:r>
              <a:rPr lang="en-US" sz="150" dirty="0" err="1">
                <a:ea typeface="+mn-ea"/>
                <a:cs typeface="Times New Roman" pitchFamily="18" charset="0"/>
              </a:rPr>
              <a:t>i</a:t>
            </a:r>
            <a:r>
              <a:rPr lang="en-US" sz="150" dirty="0">
                <a:ea typeface="+mn-ea"/>
                <a:cs typeface="Times New Roman" pitchFamily="18" charset="0"/>
              </a:rPr>
              <a:t>] == y]</a:t>
            </a:r>
            <a:r>
              <a:rPr lang="en-US" sz="150" dirty="0" err="1">
                <a:ea typeface="+mn-ea"/>
                <a:cs typeface="Times New Roman" pitchFamily="18" charset="0"/>
              </a:rPr>
              <a:t>exit.i</a:t>
            </a:r>
            <a:r>
              <a:rPr lang="en-US" sz="150" dirty="0">
                <a:ea typeface="+mn-ea"/>
                <a:cs typeface="Times New Roman" pitchFamily="18" charset="0"/>
              </a:rPr>
              <a:t> -&gt; User()))));</a:t>
            </a:r>
          </a:p>
          <a:p>
            <a:pPr marL="68263" indent="-3175" eaLnBrk="0" hangingPunct="0">
              <a:defRPr/>
            </a:pPr>
            <a:endParaRPr lang="en-US" sz="150" dirty="0">
              <a:ea typeface="+mn-ea"/>
              <a:cs typeface="Times New Roman" pitchFamily="18" charset="0"/>
            </a:endParaRP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Lift(</a:t>
            </a:r>
            <a:r>
              <a:rPr lang="en-US" sz="150" dirty="0" err="1">
                <a:ea typeface="+mn-ea"/>
                <a:cs typeface="Times New Roman" pitchFamily="18" charset="0"/>
              </a:rPr>
              <a:t>i</a:t>
            </a:r>
            <a:r>
              <a:rPr lang="en-US" sz="150" dirty="0">
                <a:ea typeface="+mn-ea"/>
                <a:cs typeface="Times New Roman" pitchFamily="18" charset="0"/>
              </a:rPr>
              <a:t>, level, direction) = 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if (</a:t>
            </a:r>
            <a:r>
              <a:rPr lang="en-US" sz="150" dirty="0" err="1">
                <a:ea typeface="+mn-ea"/>
                <a:cs typeface="Times New Roman" pitchFamily="18" charset="0"/>
              </a:rPr>
              <a:t>intrequests</a:t>
            </a:r>
            <a:r>
              <a:rPr lang="en-US" sz="150" dirty="0">
                <a:ea typeface="+mn-ea"/>
                <a:cs typeface="Times New Roman" pitchFamily="18" charset="0"/>
              </a:rPr>
              <a:t>[</a:t>
            </a:r>
            <a:r>
              <a:rPr lang="en-US" sz="150" dirty="0" err="1">
                <a:ea typeface="+mn-ea"/>
                <a:cs typeface="Times New Roman" pitchFamily="18" charset="0"/>
              </a:rPr>
              <a:t>i</a:t>
            </a:r>
            <a:r>
              <a:rPr lang="en-US" sz="150" dirty="0">
                <a:ea typeface="+mn-ea"/>
                <a:cs typeface="Times New Roman" pitchFamily="18" charset="0"/>
              </a:rPr>
              <a:t>][level] != 0 || (direction == 1 &amp;&amp; </a:t>
            </a:r>
            <a:r>
              <a:rPr lang="en-US" sz="150" dirty="0" err="1">
                <a:ea typeface="+mn-ea"/>
                <a:cs typeface="Times New Roman" pitchFamily="18" charset="0"/>
              </a:rPr>
              <a:t>extrequestsUP</a:t>
            </a:r>
            <a:r>
              <a:rPr lang="en-US" sz="150" dirty="0">
                <a:ea typeface="+mn-ea"/>
                <a:cs typeface="Times New Roman" pitchFamily="18" charset="0"/>
              </a:rPr>
              <a:t>[level] == 1) || (direction == -1 &amp;&amp; </a:t>
            </a:r>
            <a:r>
              <a:rPr lang="en-US" sz="150" dirty="0" err="1">
                <a:ea typeface="+mn-ea"/>
                <a:cs typeface="Times New Roman" pitchFamily="18" charset="0"/>
              </a:rPr>
              <a:t>extrequestsDOWN</a:t>
            </a:r>
            <a:r>
              <a:rPr lang="en-US" sz="150" dirty="0">
                <a:ea typeface="+mn-ea"/>
                <a:cs typeface="Times New Roman" pitchFamily="18" charset="0"/>
              </a:rPr>
              <a:t>[level] == 1)) {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    </a:t>
            </a:r>
            <a:r>
              <a:rPr lang="en-US" sz="150" dirty="0" err="1">
                <a:ea typeface="+mn-ea"/>
                <a:cs typeface="Times New Roman" pitchFamily="18" charset="0"/>
              </a:rPr>
              <a:t>opendoor.i.level</a:t>
            </a:r>
            <a:r>
              <a:rPr lang="en-US" sz="150" dirty="0">
                <a:ea typeface="+mn-ea"/>
                <a:cs typeface="Times New Roman" pitchFamily="18" charset="0"/>
              </a:rPr>
              <a:t>{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        door[</a:t>
            </a:r>
            <a:r>
              <a:rPr lang="en-US" sz="150" dirty="0" err="1">
                <a:ea typeface="+mn-ea"/>
                <a:cs typeface="Times New Roman" pitchFamily="18" charset="0"/>
              </a:rPr>
              <a:t>i</a:t>
            </a:r>
            <a:r>
              <a:rPr lang="en-US" sz="150" dirty="0">
                <a:ea typeface="+mn-ea"/>
                <a:cs typeface="Times New Roman" pitchFamily="18" charset="0"/>
              </a:rPr>
              <a:t>] = level; </a:t>
            </a:r>
            <a:r>
              <a:rPr lang="en-US" sz="150" dirty="0" err="1">
                <a:ea typeface="+mn-ea"/>
                <a:cs typeface="Times New Roman" pitchFamily="18" charset="0"/>
              </a:rPr>
              <a:t>intrequests</a:t>
            </a:r>
            <a:r>
              <a:rPr lang="en-US" sz="150" dirty="0">
                <a:ea typeface="+mn-ea"/>
                <a:cs typeface="Times New Roman" pitchFamily="18" charset="0"/>
              </a:rPr>
              <a:t>[</a:t>
            </a:r>
            <a:r>
              <a:rPr lang="en-US" sz="150" dirty="0" err="1">
                <a:ea typeface="+mn-ea"/>
                <a:cs typeface="Times New Roman" pitchFamily="18" charset="0"/>
              </a:rPr>
              <a:t>i</a:t>
            </a:r>
            <a:r>
              <a:rPr lang="en-US" sz="150" dirty="0">
                <a:ea typeface="+mn-ea"/>
                <a:cs typeface="Times New Roman" pitchFamily="18" charset="0"/>
              </a:rPr>
              <a:t>][level] = 0;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        if (direction &gt; 0) {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	            </a:t>
            </a:r>
            <a:r>
              <a:rPr lang="en-US" sz="150" dirty="0" err="1">
                <a:ea typeface="+mn-ea"/>
                <a:cs typeface="Times New Roman" pitchFamily="18" charset="0"/>
              </a:rPr>
              <a:t>extrequestsUP</a:t>
            </a:r>
            <a:r>
              <a:rPr lang="en-US" sz="150" dirty="0">
                <a:ea typeface="+mn-ea"/>
                <a:cs typeface="Times New Roman" pitchFamily="18" charset="0"/>
              </a:rPr>
              <a:t>[level] =0;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        } </a:t>
            </a:r>
            <a:r>
              <a:rPr lang="en-US" sz="150" dirty="0" err="1">
                <a:ea typeface="+mn-ea"/>
                <a:cs typeface="Times New Roman" pitchFamily="18" charset="0"/>
              </a:rPr>
              <a:t>elsse</a:t>
            </a:r>
            <a:r>
              <a:rPr lang="en-US" sz="150" dirty="0">
                <a:ea typeface="+mn-ea"/>
                <a:cs typeface="Times New Roman" pitchFamily="18" charset="0"/>
              </a:rPr>
              <a:t> {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            </a:t>
            </a:r>
            <a:r>
              <a:rPr lang="en-US" sz="150" dirty="0" err="1">
                <a:ea typeface="+mn-ea"/>
                <a:cs typeface="Times New Roman" pitchFamily="18" charset="0"/>
              </a:rPr>
              <a:t>extrequestsDOWN</a:t>
            </a:r>
            <a:r>
              <a:rPr lang="en-US" sz="150" dirty="0">
                <a:ea typeface="+mn-ea"/>
                <a:cs typeface="Times New Roman" pitchFamily="18" charset="0"/>
              </a:rPr>
              <a:t>[level] = 0;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        }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    } -&gt; </a:t>
            </a:r>
            <a:r>
              <a:rPr lang="en-US" sz="150" dirty="0" err="1">
                <a:ea typeface="+mn-ea"/>
                <a:cs typeface="Times New Roman" pitchFamily="18" charset="0"/>
              </a:rPr>
              <a:t>close.i.level</a:t>
            </a:r>
            <a:r>
              <a:rPr lang="en-US" sz="150" dirty="0">
                <a:ea typeface="+mn-ea"/>
                <a:cs typeface="Times New Roman" pitchFamily="18" charset="0"/>
              </a:rPr>
              <a:t>{door[</a:t>
            </a:r>
            <a:r>
              <a:rPr lang="en-US" sz="150" dirty="0" err="1">
                <a:ea typeface="+mn-ea"/>
                <a:cs typeface="Times New Roman" pitchFamily="18" charset="0"/>
              </a:rPr>
              <a:t>i</a:t>
            </a:r>
            <a:r>
              <a:rPr lang="en-US" sz="150" dirty="0">
                <a:ea typeface="+mn-ea"/>
                <a:cs typeface="Times New Roman" pitchFamily="18" charset="0"/>
              </a:rPr>
              <a:t>] = -1;} -&gt; Lift(</a:t>
            </a:r>
            <a:r>
              <a:rPr lang="en-US" sz="150" dirty="0" err="1">
                <a:ea typeface="+mn-ea"/>
                <a:cs typeface="Times New Roman" pitchFamily="18" charset="0"/>
              </a:rPr>
              <a:t>i</a:t>
            </a:r>
            <a:r>
              <a:rPr lang="en-US" sz="150" dirty="0">
                <a:ea typeface="+mn-ea"/>
                <a:cs typeface="Times New Roman" pitchFamily="18" charset="0"/>
              </a:rPr>
              <a:t>, level, direction)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}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else {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    </a:t>
            </a:r>
            <a:r>
              <a:rPr lang="en-US" sz="150" dirty="0" err="1">
                <a:ea typeface="+mn-ea"/>
                <a:cs typeface="Times New Roman" pitchFamily="18" charset="0"/>
              </a:rPr>
              <a:t>checkIfToMove.i.level</a:t>
            </a:r>
            <a:r>
              <a:rPr lang="en-US" sz="150" dirty="0">
                <a:ea typeface="+mn-ea"/>
                <a:cs typeface="Times New Roman" pitchFamily="18" charset="0"/>
              </a:rPr>
              <a:t> -&gt;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    if (call(</a:t>
            </a:r>
            <a:r>
              <a:rPr lang="en-US" sz="150" dirty="0" err="1">
                <a:ea typeface="+mn-ea"/>
                <a:cs typeface="Times New Roman" pitchFamily="18" charset="0"/>
              </a:rPr>
              <a:t>CheckIfToMove</a:t>
            </a:r>
            <a:r>
              <a:rPr lang="en-US" sz="150" dirty="0">
                <a:ea typeface="+mn-ea"/>
                <a:cs typeface="Times New Roman" pitchFamily="18" charset="0"/>
              </a:rPr>
              <a:t>, level, direction, </a:t>
            </a:r>
            <a:r>
              <a:rPr lang="en-US" sz="150" dirty="0" err="1">
                <a:ea typeface="+mn-ea"/>
                <a:cs typeface="Times New Roman" pitchFamily="18" charset="0"/>
              </a:rPr>
              <a:t>i</a:t>
            </a:r>
            <a:r>
              <a:rPr lang="en-US" sz="150" dirty="0">
                <a:ea typeface="+mn-ea"/>
                <a:cs typeface="Times New Roman" pitchFamily="18" charset="0"/>
              </a:rPr>
              <a:t>, </a:t>
            </a:r>
            <a:r>
              <a:rPr lang="en-US" sz="150" dirty="0" err="1">
                <a:ea typeface="+mn-ea"/>
                <a:cs typeface="Times New Roman" pitchFamily="18" charset="0"/>
              </a:rPr>
              <a:t>NoOfFloors</a:t>
            </a:r>
            <a:r>
              <a:rPr lang="en-US" sz="150" dirty="0">
                <a:ea typeface="+mn-ea"/>
                <a:cs typeface="Times New Roman" pitchFamily="18" charset="0"/>
              </a:rPr>
              <a:t>, </a:t>
            </a:r>
            <a:r>
              <a:rPr lang="en-US" sz="150" dirty="0" err="1">
                <a:ea typeface="+mn-ea"/>
                <a:cs typeface="Times New Roman" pitchFamily="18" charset="0"/>
              </a:rPr>
              <a:t>intrequests</a:t>
            </a:r>
            <a:r>
              <a:rPr lang="en-US" sz="150" dirty="0">
                <a:ea typeface="+mn-ea"/>
                <a:cs typeface="Times New Roman" pitchFamily="18" charset="0"/>
              </a:rPr>
              <a:t>, </a:t>
            </a:r>
            <a:r>
              <a:rPr lang="en-US" sz="150" dirty="0" err="1">
                <a:ea typeface="+mn-ea"/>
                <a:cs typeface="Times New Roman" pitchFamily="18" charset="0"/>
              </a:rPr>
              <a:t>extrequestsUP</a:t>
            </a:r>
            <a:r>
              <a:rPr lang="en-US" sz="150" dirty="0">
                <a:ea typeface="+mn-ea"/>
                <a:cs typeface="Times New Roman" pitchFamily="18" charset="0"/>
              </a:rPr>
              <a:t>, </a:t>
            </a:r>
            <a:r>
              <a:rPr lang="en-US" sz="150" dirty="0" err="1">
                <a:ea typeface="+mn-ea"/>
                <a:cs typeface="Times New Roman" pitchFamily="18" charset="0"/>
              </a:rPr>
              <a:t>extrequestsDOWN</a:t>
            </a:r>
            <a:r>
              <a:rPr lang="en-US" sz="150" dirty="0">
                <a:ea typeface="+mn-ea"/>
                <a:cs typeface="Times New Roman" pitchFamily="18" charset="0"/>
              </a:rPr>
              <a:t>)) {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        </a:t>
            </a:r>
            <a:r>
              <a:rPr lang="en-US" sz="150" dirty="0" err="1">
                <a:ea typeface="+mn-ea"/>
                <a:cs typeface="Times New Roman" pitchFamily="18" charset="0"/>
              </a:rPr>
              <a:t>moving.i.level.direction</a:t>
            </a:r>
            <a:r>
              <a:rPr lang="en-US" sz="150" dirty="0">
                <a:ea typeface="+mn-ea"/>
                <a:cs typeface="Times New Roman" pitchFamily="18" charset="0"/>
              </a:rPr>
              <a:t> -&gt; 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        if (</a:t>
            </a:r>
            <a:r>
              <a:rPr lang="en-US" sz="150" dirty="0" err="1">
                <a:ea typeface="+mn-ea"/>
                <a:cs typeface="Times New Roman" pitchFamily="18" charset="0"/>
              </a:rPr>
              <a:t>level+direction</a:t>
            </a:r>
            <a:r>
              <a:rPr lang="en-US" sz="150" dirty="0">
                <a:ea typeface="+mn-ea"/>
                <a:cs typeface="Times New Roman" pitchFamily="18" charset="0"/>
              </a:rPr>
              <a:t> == 0 || </a:t>
            </a:r>
            <a:r>
              <a:rPr lang="en-US" sz="150" dirty="0" err="1">
                <a:ea typeface="+mn-ea"/>
                <a:cs typeface="Times New Roman" pitchFamily="18" charset="0"/>
              </a:rPr>
              <a:t>level+direction</a:t>
            </a:r>
            <a:r>
              <a:rPr lang="en-US" sz="150" dirty="0">
                <a:ea typeface="+mn-ea"/>
                <a:cs typeface="Times New Roman" pitchFamily="18" charset="0"/>
              </a:rPr>
              <a:t> == NoOfFloors-1) {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            Lift(</a:t>
            </a:r>
            <a:r>
              <a:rPr lang="en-US" sz="150" dirty="0" err="1">
                <a:ea typeface="+mn-ea"/>
                <a:cs typeface="Times New Roman" pitchFamily="18" charset="0"/>
              </a:rPr>
              <a:t>i</a:t>
            </a:r>
            <a:r>
              <a:rPr lang="en-US" sz="150" dirty="0">
                <a:ea typeface="+mn-ea"/>
                <a:cs typeface="Times New Roman" pitchFamily="18" charset="0"/>
              </a:rPr>
              <a:t>, </a:t>
            </a:r>
            <a:r>
              <a:rPr lang="en-US" sz="150" dirty="0" err="1">
                <a:ea typeface="+mn-ea"/>
                <a:cs typeface="Times New Roman" pitchFamily="18" charset="0"/>
              </a:rPr>
              <a:t>level+direction</a:t>
            </a:r>
            <a:r>
              <a:rPr lang="en-US" sz="150" dirty="0">
                <a:ea typeface="+mn-ea"/>
                <a:cs typeface="Times New Roman" pitchFamily="18" charset="0"/>
              </a:rPr>
              <a:t>, -1*direction)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        } else {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            Lift(</a:t>
            </a:r>
            <a:r>
              <a:rPr lang="en-US" sz="150" dirty="0" err="1">
                <a:ea typeface="+mn-ea"/>
                <a:cs typeface="Times New Roman" pitchFamily="18" charset="0"/>
              </a:rPr>
              <a:t>i</a:t>
            </a:r>
            <a:r>
              <a:rPr lang="en-US" sz="150" dirty="0">
                <a:ea typeface="+mn-ea"/>
                <a:cs typeface="Times New Roman" pitchFamily="18" charset="0"/>
              </a:rPr>
              <a:t>, </a:t>
            </a:r>
            <a:r>
              <a:rPr lang="en-US" sz="150" dirty="0" err="1">
                <a:ea typeface="+mn-ea"/>
                <a:cs typeface="Times New Roman" pitchFamily="18" charset="0"/>
              </a:rPr>
              <a:t>level+direction</a:t>
            </a:r>
            <a:r>
              <a:rPr lang="en-US" sz="150" dirty="0">
                <a:ea typeface="+mn-ea"/>
                <a:cs typeface="Times New Roman" pitchFamily="18" charset="0"/>
              </a:rPr>
              <a:t>, direction)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        }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    }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    else {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        if ((level == 0 &amp;&amp; direction == 1) || (level == NoOfFloors-1 &amp;&amp; direction == -1)) {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            Lift(</a:t>
            </a:r>
            <a:r>
              <a:rPr lang="en-US" sz="150" dirty="0" err="1">
                <a:ea typeface="+mn-ea"/>
                <a:cs typeface="Times New Roman" pitchFamily="18" charset="0"/>
              </a:rPr>
              <a:t>i</a:t>
            </a:r>
            <a:r>
              <a:rPr lang="en-US" sz="150" dirty="0">
                <a:ea typeface="+mn-ea"/>
                <a:cs typeface="Times New Roman" pitchFamily="18" charset="0"/>
              </a:rPr>
              <a:t>, level, direction)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        } else {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            </a:t>
            </a:r>
            <a:r>
              <a:rPr lang="en-US" sz="150" dirty="0" err="1">
                <a:ea typeface="+mn-ea"/>
                <a:cs typeface="Times New Roman" pitchFamily="18" charset="0"/>
              </a:rPr>
              <a:t>changedir.i.level</a:t>
            </a:r>
            <a:r>
              <a:rPr lang="en-US" sz="150" dirty="0">
                <a:ea typeface="+mn-ea"/>
                <a:cs typeface="Times New Roman" pitchFamily="18" charset="0"/>
              </a:rPr>
              <a:t> -&gt; Lift(</a:t>
            </a:r>
            <a:r>
              <a:rPr lang="en-US" sz="150" dirty="0" err="1">
                <a:ea typeface="+mn-ea"/>
                <a:cs typeface="Times New Roman" pitchFamily="18" charset="0"/>
              </a:rPr>
              <a:t>i</a:t>
            </a:r>
            <a:r>
              <a:rPr lang="en-US" sz="150" dirty="0">
                <a:ea typeface="+mn-ea"/>
                <a:cs typeface="Times New Roman" pitchFamily="18" charset="0"/>
              </a:rPr>
              <a:t>, level, -1*direction)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        }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    }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    };</a:t>
            </a:r>
          </a:p>
          <a:p>
            <a:pPr marL="68263" indent="-3175" eaLnBrk="0" hangingPunct="0">
              <a:defRPr/>
            </a:pPr>
            <a:endParaRPr lang="en-US" sz="150" dirty="0">
              <a:ea typeface="+mn-ea"/>
              <a:cs typeface="Times New Roman" pitchFamily="18" charset="0"/>
            </a:endParaRP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#assert </a:t>
            </a:r>
            <a:r>
              <a:rPr lang="en-US" sz="150" dirty="0" err="1">
                <a:ea typeface="+mn-ea"/>
                <a:cs typeface="Times New Roman" pitchFamily="18" charset="0"/>
              </a:rPr>
              <a:t>LiftSystem</a:t>
            </a:r>
            <a:r>
              <a:rPr lang="en-US" sz="150" dirty="0">
                <a:ea typeface="+mn-ea"/>
                <a:cs typeface="Times New Roman" pitchFamily="18" charset="0"/>
              </a:rPr>
              <a:t>() </a:t>
            </a:r>
            <a:r>
              <a:rPr lang="en-US" sz="150" dirty="0" err="1">
                <a:ea typeface="+mn-ea"/>
                <a:cs typeface="Times New Roman" pitchFamily="18" charset="0"/>
              </a:rPr>
              <a:t>deadlockfree</a:t>
            </a:r>
            <a:r>
              <a:rPr lang="en-US" sz="150" dirty="0">
                <a:ea typeface="+mn-ea"/>
                <a:cs typeface="Times New Roman" pitchFamily="18" charset="0"/>
              </a:rPr>
              <a:t>;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#define </a:t>
            </a:r>
            <a:r>
              <a:rPr lang="en-US" sz="150" dirty="0" err="1">
                <a:ea typeface="+mn-ea"/>
                <a:cs typeface="Times New Roman" pitchFamily="18" charset="0"/>
              </a:rPr>
              <a:t>liveness</a:t>
            </a:r>
            <a:r>
              <a:rPr lang="en-US" sz="150" dirty="0">
                <a:ea typeface="+mn-ea"/>
                <a:cs typeface="Times New Roman" pitchFamily="18" charset="0"/>
              </a:rPr>
              <a:t> </a:t>
            </a:r>
            <a:r>
              <a:rPr lang="en-US" sz="150" dirty="0" err="1">
                <a:ea typeface="+mn-ea"/>
                <a:cs typeface="Times New Roman" pitchFamily="18" charset="0"/>
              </a:rPr>
              <a:t>extrequestsUP</a:t>
            </a:r>
            <a:r>
              <a:rPr lang="en-US" sz="150" dirty="0">
                <a:ea typeface="+mn-ea"/>
                <a:cs typeface="Times New Roman" pitchFamily="18" charset="0"/>
              </a:rPr>
              <a:t>[0] == 0;</a:t>
            </a:r>
          </a:p>
          <a:p>
            <a:pPr marL="68263" indent="-3175" eaLnBrk="0" hangingPunct="0">
              <a:defRPr/>
            </a:pPr>
            <a:r>
              <a:rPr lang="en-US" sz="150" dirty="0">
                <a:ea typeface="+mn-ea"/>
                <a:cs typeface="Times New Roman" pitchFamily="18" charset="0"/>
              </a:rPr>
              <a:t>#assert </a:t>
            </a:r>
            <a:r>
              <a:rPr lang="en-US" sz="150" dirty="0" err="1">
                <a:ea typeface="+mn-ea"/>
                <a:cs typeface="Times New Roman" pitchFamily="18" charset="0"/>
              </a:rPr>
              <a:t>LiftSystem</a:t>
            </a:r>
            <a:r>
              <a:rPr lang="en-US" sz="150" dirty="0">
                <a:ea typeface="+mn-ea"/>
                <a:cs typeface="Times New Roman" pitchFamily="18" charset="0"/>
              </a:rPr>
              <a:t>() |= []&lt;&gt; </a:t>
            </a:r>
            <a:r>
              <a:rPr lang="en-US" sz="150" dirty="0" err="1">
                <a:ea typeface="+mn-ea"/>
                <a:cs typeface="Times New Roman" pitchFamily="18" charset="0"/>
              </a:rPr>
              <a:t>liveness</a:t>
            </a:r>
            <a:r>
              <a:rPr lang="en-US" sz="150" dirty="0">
                <a:ea typeface="+mn-ea"/>
                <a:cs typeface="Times New Roman" pitchFamily="18" charset="0"/>
              </a:rPr>
              <a:t>; </a:t>
            </a:r>
          </a:p>
        </p:txBody>
      </p:sp>
      <p:sp>
        <p:nvSpPr>
          <p:cNvPr id="89092" name="Right Arrow 5"/>
          <p:cNvSpPr>
            <a:spLocks noChangeArrowheads="1"/>
          </p:cNvSpPr>
          <p:nvPr/>
        </p:nvSpPr>
        <p:spPr bwMode="auto">
          <a:xfrm>
            <a:off x="2438400" y="3810000"/>
            <a:ext cx="7620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SG"/>
          </a:p>
        </p:txBody>
      </p:sp>
      <p:sp>
        <p:nvSpPr>
          <p:cNvPr id="89093" name="Right Arrow 6"/>
          <p:cNvSpPr>
            <a:spLocks noChangeArrowheads="1"/>
          </p:cNvSpPr>
          <p:nvPr/>
        </p:nvSpPr>
        <p:spPr bwMode="auto">
          <a:xfrm>
            <a:off x="4724400" y="3810000"/>
            <a:ext cx="9144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SG"/>
          </a:p>
        </p:txBody>
      </p:sp>
      <p:pic>
        <p:nvPicPr>
          <p:cNvPr id="89094" name="Picture 7" descr="lt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057400"/>
            <a:ext cx="2438400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685800"/>
            <a:ext cx="8915400" cy="914400"/>
          </a:xfrm>
        </p:spPr>
        <p:txBody>
          <a:bodyPr/>
          <a:lstStyle/>
          <a:p>
            <a:pPr eaLnBrk="1" hangingPunct="1"/>
            <a:r>
              <a:rPr lang="en-US" dirty="0" smtClean="0"/>
              <a:t>Operational Semantics </a:t>
            </a:r>
            <a:endParaRPr lang="en-US" dirty="0" smtClean="0"/>
          </a:p>
        </p:txBody>
      </p:sp>
      <p:pic>
        <p:nvPicPr>
          <p:cNvPr id="90115" name="Picture 7" descr="semantics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4173" y="1905000"/>
            <a:ext cx="6532027" cy="436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876300"/>
            <a:ext cx="9144000" cy="914400"/>
          </a:xfrm>
        </p:spPr>
        <p:txBody>
          <a:bodyPr/>
          <a:lstStyle/>
          <a:p>
            <a:pPr eaLnBrk="1" hangingPunct="1"/>
            <a:r>
              <a:rPr lang="en-US" dirty="0" smtClean="0"/>
              <a:t>Abstraction </a:t>
            </a:r>
            <a:endParaRPr lang="en-US" dirty="0" smtClean="0"/>
          </a:p>
        </p:txBody>
      </p:sp>
      <p:pic>
        <p:nvPicPr>
          <p:cNvPr id="6" name="Picture 7" descr="semantics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" y="2286000"/>
            <a:ext cx="8001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876300"/>
            <a:ext cx="9144000" cy="914400"/>
          </a:xfrm>
        </p:spPr>
        <p:txBody>
          <a:bodyPr/>
          <a:lstStyle/>
          <a:p>
            <a:pPr eaLnBrk="1" hangingPunct="1"/>
            <a:r>
              <a:rPr lang="en-US" dirty="0" smtClean="0"/>
              <a:t>Abstraction: Example </a:t>
            </a:r>
            <a:endParaRPr lang="en-US" dirty="0" smtClean="0"/>
          </a:p>
        </p:txBody>
      </p:sp>
      <p:sp>
        <p:nvSpPr>
          <p:cNvPr id="4" name="Content Placeholder 6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733800"/>
          </a:xfrm>
        </p:spPr>
        <p:txBody>
          <a:bodyPr/>
          <a:lstStyle/>
          <a:p>
            <a:pPr marL="514350" indent="-514350"/>
            <a:r>
              <a:rPr lang="en-US" sz="2000" dirty="0" smtClean="0">
                <a:sym typeface="Wingdings" pitchFamily="2" charset="2"/>
              </a:rPr>
              <a:t>Introduce  clock t1,</a:t>
            </a:r>
          </a:p>
          <a:p>
            <a:pPr marL="514350" indent="-514350">
              <a:buNone/>
            </a:pP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smtClean="0">
                <a:sym typeface="Wingdings" pitchFamily="2" charset="2"/>
              </a:rPr>
              <a:t>  </a:t>
            </a:r>
            <a:r>
              <a:rPr lang="en-US" sz="2000" dirty="0" smtClean="0"/>
              <a:t>(a </a:t>
            </a:r>
            <a:r>
              <a:rPr lang="en-US" sz="2000" dirty="0" smtClean="0">
                <a:sym typeface="Wingdings" pitchFamily="2" charset="2"/>
              </a:rPr>
              <a:t> 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Wait[5];</a:t>
            </a:r>
            <a:r>
              <a:rPr lang="en-US" sz="2000" dirty="0" smtClean="0">
                <a:sym typeface="Wingdings" pitchFamily="2" charset="2"/>
              </a:rPr>
              <a:t> b  Stop) 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interrupt[3]_t1</a:t>
            </a:r>
            <a:r>
              <a:rPr lang="en-US" sz="2000" dirty="0" smtClean="0">
                <a:sym typeface="Wingdings" pitchFamily="2" charset="2"/>
              </a:rPr>
              <a:t> (c  Stop), t1 = 0</a:t>
            </a:r>
          </a:p>
          <a:p>
            <a:pPr marL="514350" indent="-514350"/>
            <a:r>
              <a:rPr lang="en-US" sz="2000" dirty="0" smtClean="0">
                <a:sym typeface="Wingdings" pitchFamily="2" charset="2"/>
              </a:rPr>
              <a:t>Event a occurs,</a:t>
            </a:r>
          </a:p>
          <a:p>
            <a:pPr marL="514350" lvl="1" indent="-514350">
              <a:buClr>
                <a:srgbClr val="0BD0D9"/>
              </a:buClr>
              <a:buSzPct val="95000"/>
              <a:buNone/>
            </a:pPr>
            <a:r>
              <a:rPr lang="en-US" sz="2000" dirty="0" smtClean="0"/>
              <a:t> </a:t>
            </a:r>
            <a:r>
              <a:rPr lang="en-US" sz="2000" dirty="0" smtClean="0"/>
              <a:t>  (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Wait[5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];</a:t>
            </a:r>
            <a:r>
              <a:rPr lang="en-US" sz="2000" dirty="0" smtClean="0">
                <a:sym typeface="Wingdings" pitchFamily="2" charset="2"/>
              </a:rPr>
              <a:t> b  Stop) 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interrupt[3]_t1</a:t>
            </a:r>
            <a:r>
              <a:rPr lang="en-US" sz="2000" dirty="0" smtClean="0">
                <a:sym typeface="Wingdings" pitchFamily="2" charset="2"/>
              </a:rPr>
              <a:t> (c  Stop), </a:t>
            </a:r>
            <a:r>
              <a:rPr lang="en-US" sz="2000" dirty="0" smtClean="0">
                <a:sym typeface="Wingdings" pitchFamily="2" charset="2"/>
              </a:rPr>
              <a:t>0 &lt;=t1 &lt;= 3</a:t>
            </a:r>
          </a:p>
          <a:p>
            <a:pPr marL="514350" lvl="1" indent="-514350">
              <a:buClr>
                <a:srgbClr val="0BD0D9"/>
              </a:buClr>
              <a:buSzPct val="95000"/>
            </a:pPr>
            <a:r>
              <a:rPr lang="en-US" sz="2000" dirty="0" smtClean="0">
                <a:sym typeface="Wingdings" pitchFamily="2" charset="2"/>
              </a:rPr>
              <a:t>Introduce t2,</a:t>
            </a:r>
          </a:p>
          <a:p>
            <a:pPr marL="514350" lvl="1" indent="-514350">
              <a:buClr>
                <a:srgbClr val="0BD0D9"/>
              </a:buClr>
              <a:buSzPct val="95000"/>
              <a:buNone/>
            </a:pPr>
            <a:r>
              <a:rPr lang="en-US" sz="2000" dirty="0" smtClean="0"/>
              <a:t>   (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Wait[5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]_t2;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smtClean="0">
                <a:sym typeface="Wingdings" pitchFamily="2" charset="2"/>
              </a:rPr>
              <a:t>b  Stop) 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interrupt[3]_t1</a:t>
            </a:r>
            <a:r>
              <a:rPr lang="en-US" sz="2000" dirty="0" smtClean="0">
                <a:sym typeface="Wingdings" pitchFamily="2" charset="2"/>
              </a:rPr>
              <a:t> (c  Stop), 0 &lt;=t1 &lt;= </a:t>
            </a:r>
            <a:r>
              <a:rPr lang="en-US" sz="2000" dirty="0" smtClean="0">
                <a:sym typeface="Wingdings" pitchFamily="2" charset="2"/>
              </a:rPr>
              <a:t>3 and t2 = 0</a:t>
            </a:r>
            <a:endParaRPr lang="en-US" sz="2000" dirty="0" smtClean="0">
              <a:sym typeface="Wingdings" pitchFamily="2" charset="2"/>
            </a:endParaRPr>
          </a:p>
          <a:p>
            <a:pPr marL="514350" lvl="1" indent="-514350">
              <a:buClr>
                <a:srgbClr val="0BD0D9"/>
              </a:buClr>
              <a:buSzPct val="95000"/>
            </a:pPr>
            <a:r>
              <a:rPr lang="en-US" sz="2000" dirty="0" smtClean="0">
                <a:sym typeface="Wingdings" pitchFamily="2" charset="2"/>
              </a:rPr>
              <a:t>Event </a:t>
            </a:r>
            <a:r>
              <a:rPr lang="el-GR" sz="2000" dirty="0" smtClean="0">
                <a:sym typeface="Wingdings" pitchFamily="2" charset="2"/>
              </a:rPr>
              <a:t>τ</a:t>
            </a:r>
            <a:r>
              <a:rPr lang="en-US" sz="2000" dirty="0" smtClean="0">
                <a:sym typeface="Wingdings" pitchFamily="2" charset="2"/>
              </a:rPr>
              <a:t> occurs,</a:t>
            </a:r>
            <a:endParaRPr lang="en-US" sz="2000" dirty="0" smtClean="0">
              <a:sym typeface="Wingdings" pitchFamily="2" charset="2"/>
            </a:endParaRPr>
          </a:p>
          <a:p>
            <a:pPr marL="514350" lvl="1" indent="-514350">
              <a:buClr>
                <a:srgbClr val="0BD0D9"/>
              </a:buClr>
              <a:buSzPct val="95000"/>
              <a:buNone/>
            </a:pPr>
            <a:r>
              <a:rPr lang="en-US" sz="2000" dirty="0" smtClean="0"/>
              <a:t>   </a:t>
            </a:r>
            <a:r>
              <a:rPr lang="en-US" sz="2000" dirty="0" smtClean="0"/>
              <a:t>(</a:t>
            </a:r>
            <a:r>
              <a:rPr lang="en-US" sz="2000" dirty="0" smtClean="0">
                <a:sym typeface="Wingdings" pitchFamily="2" charset="2"/>
              </a:rPr>
              <a:t>b </a:t>
            </a:r>
            <a:r>
              <a:rPr lang="en-US" sz="2000" dirty="0" smtClean="0">
                <a:sym typeface="Wingdings" pitchFamily="2" charset="2"/>
              </a:rPr>
              <a:t> Stop) 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interrupt[3]_t1</a:t>
            </a:r>
            <a:r>
              <a:rPr lang="en-US" sz="2000" dirty="0" smtClean="0">
                <a:sym typeface="Wingdings" pitchFamily="2" charset="2"/>
              </a:rPr>
              <a:t> (c  Stop), 0 &lt;=t1 &lt;= 3 and t2 </a:t>
            </a:r>
            <a:r>
              <a:rPr lang="en-US" sz="2000" dirty="0" smtClean="0">
                <a:sym typeface="Wingdings" pitchFamily="2" charset="2"/>
              </a:rPr>
              <a:t>=5 </a:t>
            </a:r>
            <a:endParaRPr lang="en-US" sz="2000" dirty="0" smtClean="0">
              <a:sym typeface="Wingdings" pitchFamily="2" charset="2"/>
            </a:endParaRPr>
          </a:p>
          <a:p>
            <a:pPr marL="514350" lvl="1" indent="-514350">
              <a:buClr>
                <a:srgbClr val="0BD0D9"/>
              </a:buClr>
              <a:buSzPct val="95000"/>
              <a:buNone/>
            </a:pPr>
            <a:endParaRPr lang="en-US" sz="2000" dirty="0" smtClean="0">
              <a:sym typeface="Wingdings" pitchFamily="2" charset="2"/>
            </a:endParaRPr>
          </a:p>
          <a:p>
            <a:pPr marL="514350" indent="-514350"/>
            <a:endParaRPr lang="en-US" sz="2000" dirty="0" smtClean="0">
              <a:sym typeface="Wingdings" pitchFamily="2" charset="2"/>
            </a:endParaRPr>
          </a:p>
          <a:p>
            <a:pPr>
              <a:buNone/>
            </a:pPr>
            <a:endParaRPr lang="en-US" sz="2000" dirty="0"/>
          </a:p>
        </p:txBody>
      </p:sp>
      <p:sp>
        <p:nvSpPr>
          <p:cNvPr id="5" name="Content Placeholder 6"/>
          <p:cNvSpPr txBox="1">
            <a:spLocks/>
          </p:cNvSpPr>
          <p:nvPr/>
        </p:nvSpPr>
        <p:spPr bwMode="auto">
          <a:xfrm>
            <a:off x="990600" y="1981200"/>
            <a:ext cx="7010400" cy="457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(a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Wait[5];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b  Stop)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interrupt[3]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(c  Stop)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Verification</a:t>
            </a:r>
            <a:endParaRPr lang="en-US" dirty="0"/>
          </a:p>
        </p:txBody>
      </p:sp>
      <p:pic>
        <p:nvPicPr>
          <p:cNvPr id="4" name="Content Placeholder 8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3352800"/>
            <a:ext cx="734692" cy="762000"/>
          </a:xfrm>
        </p:spPr>
      </p:pic>
      <p:sp>
        <p:nvSpPr>
          <p:cNvPr id="5" name="Vertical Scroll 4"/>
          <p:cNvSpPr/>
          <p:nvPr/>
        </p:nvSpPr>
        <p:spPr bwMode="auto">
          <a:xfrm>
            <a:off x="1828800" y="2971800"/>
            <a:ext cx="1219200" cy="1371600"/>
          </a:xfrm>
          <a:prstGeom prst="verticalScroll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68263" indent="-3175"/>
            <a:endParaRPr lang="en-US" sz="100" dirty="0" smtClean="0"/>
          </a:p>
          <a:p>
            <a:pPr marL="68263" indent="-3175"/>
            <a:r>
              <a:rPr lang="en-US" sz="100" dirty="0" smtClean="0"/>
              <a:t>#import "</a:t>
            </a:r>
            <a:r>
              <a:rPr lang="en-US" sz="100" dirty="0" err="1" smtClean="0"/>
              <a:t>PAT.Lib.Example</a:t>
            </a:r>
            <a:r>
              <a:rPr lang="en-US" sz="100" dirty="0" smtClean="0"/>
              <a:t>";</a:t>
            </a:r>
          </a:p>
          <a:p>
            <a:pPr marL="68263" indent="-3175"/>
            <a:endParaRPr lang="en-US" sz="100" dirty="0" smtClean="0"/>
          </a:p>
          <a:p>
            <a:pPr marL="68263" indent="-3175"/>
            <a:r>
              <a:rPr lang="en-US" sz="100" dirty="0" smtClean="0"/>
              <a:t>#define </a:t>
            </a:r>
            <a:r>
              <a:rPr lang="en-US" sz="100" dirty="0" err="1" smtClean="0"/>
              <a:t>NoOfFloors</a:t>
            </a:r>
            <a:r>
              <a:rPr lang="en-US" sz="100" dirty="0" smtClean="0"/>
              <a:t> 2;</a:t>
            </a:r>
          </a:p>
          <a:p>
            <a:pPr marL="68263" indent="-3175"/>
            <a:r>
              <a:rPr lang="en-US" sz="100" dirty="0" smtClean="0"/>
              <a:t>#define </a:t>
            </a:r>
            <a:r>
              <a:rPr lang="en-US" sz="100" dirty="0" err="1" smtClean="0"/>
              <a:t>NoOfLifts</a:t>
            </a:r>
            <a:r>
              <a:rPr lang="en-US" sz="100" dirty="0" smtClean="0"/>
              <a:t> 2;</a:t>
            </a:r>
          </a:p>
          <a:p>
            <a:pPr marL="68263" indent="-3175"/>
            <a:r>
              <a:rPr lang="en-US" sz="100" dirty="0" smtClean="0"/>
              <a:t>#define </a:t>
            </a:r>
            <a:r>
              <a:rPr lang="en-US" sz="100" dirty="0" err="1" smtClean="0"/>
              <a:t>NoOfUsers</a:t>
            </a:r>
            <a:r>
              <a:rPr lang="en-US" sz="100" dirty="0" smtClean="0"/>
              <a:t> 2;</a:t>
            </a:r>
          </a:p>
          <a:p>
            <a:pPr marL="68263" indent="-3175"/>
            <a:endParaRPr lang="en-US" sz="100" dirty="0" smtClean="0"/>
          </a:p>
          <a:p>
            <a:pPr marL="68263" indent="-3175"/>
            <a:r>
              <a:rPr lang="en-US" sz="100" dirty="0" err="1" smtClean="0"/>
              <a:t>var</a:t>
            </a:r>
            <a:r>
              <a:rPr lang="en-US" sz="100" dirty="0" smtClean="0"/>
              <a:t> </a:t>
            </a:r>
            <a:r>
              <a:rPr lang="en-US" sz="100" dirty="0" err="1" smtClean="0"/>
              <a:t>extrequestsUP</a:t>
            </a:r>
            <a:r>
              <a:rPr lang="en-US" sz="100" dirty="0" smtClean="0"/>
              <a:t>[</a:t>
            </a:r>
            <a:r>
              <a:rPr lang="en-US" sz="100" dirty="0" err="1" smtClean="0"/>
              <a:t>NoOfFloors</a:t>
            </a:r>
            <a:r>
              <a:rPr lang="en-US" sz="100" dirty="0" smtClean="0"/>
              <a:t>]; </a:t>
            </a:r>
          </a:p>
          <a:p>
            <a:pPr marL="68263" indent="-3175"/>
            <a:r>
              <a:rPr lang="en-US" sz="100" dirty="0" err="1" smtClean="0"/>
              <a:t>var</a:t>
            </a:r>
            <a:r>
              <a:rPr lang="en-US" sz="100" dirty="0" smtClean="0"/>
              <a:t> </a:t>
            </a:r>
            <a:r>
              <a:rPr lang="en-US" sz="100" dirty="0" err="1" smtClean="0"/>
              <a:t>extrequestsDOWN</a:t>
            </a:r>
            <a:r>
              <a:rPr lang="en-US" sz="100" dirty="0" smtClean="0"/>
              <a:t>[</a:t>
            </a:r>
            <a:r>
              <a:rPr lang="en-US" sz="100" dirty="0" err="1" smtClean="0"/>
              <a:t>NoOfFloors</a:t>
            </a:r>
            <a:r>
              <a:rPr lang="en-US" sz="100" dirty="0" smtClean="0"/>
              <a:t>]; </a:t>
            </a:r>
          </a:p>
          <a:p>
            <a:pPr marL="68263" indent="-3175"/>
            <a:r>
              <a:rPr lang="en-US" sz="100" dirty="0" err="1" smtClean="0"/>
              <a:t>var</a:t>
            </a:r>
            <a:r>
              <a:rPr lang="en-US" sz="100" dirty="0" smtClean="0"/>
              <a:t> </a:t>
            </a:r>
            <a:r>
              <a:rPr lang="en-US" sz="100" dirty="0" err="1" smtClean="0"/>
              <a:t>intrequests</a:t>
            </a:r>
            <a:r>
              <a:rPr lang="en-US" sz="100" dirty="0" smtClean="0"/>
              <a:t>[</a:t>
            </a:r>
            <a:r>
              <a:rPr lang="en-US" sz="100" dirty="0" err="1" smtClean="0"/>
              <a:t>NoOfLifts</a:t>
            </a:r>
            <a:r>
              <a:rPr lang="en-US" sz="100" dirty="0" smtClean="0"/>
              <a:t>][</a:t>
            </a:r>
            <a:r>
              <a:rPr lang="en-US" sz="100" dirty="0" err="1" smtClean="0"/>
              <a:t>NoOfFloors</a:t>
            </a:r>
            <a:r>
              <a:rPr lang="en-US" sz="100" dirty="0" smtClean="0"/>
              <a:t>]; </a:t>
            </a:r>
          </a:p>
          <a:p>
            <a:pPr marL="68263" indent="-3175"/>
            <a:endParaRPr lang="en-US" sz="100" dirty="0" smtClean="0"/>
          </a:p>
          <a:p>
            <a:pPr marL="68263" indent="-3175"/>
            <a:r>
              <a:rPr lang="en-US" sz="100" dirty="0" err="1" smtClean="0"/>
              <a:t>var</a:t>
            </a:r>
            <a:r>
              <a:rPr lang="en-US" sz="100" dirty="0" smtClean="0"/>
              <a:t> door = [-1(</a:t>
            </a:r>
            <a:r>
              <a:rPr lang="en-US" sz="100" dirty="0" err="1" smtClean="0"/>
              <a:t>NoOfLifts</a:t>
            </a:r>
            <a:r>
              <a:rPr lang="en-US" sz="100" dirty="0" smtClean="0"/>
              <a:t>)]; //initiate an array of -1 with length </a:t>
            </a:r>
            <a:r>
              <a:rPr lang="en-US" sz="100" dirty="0" err="1" smtClean="0"/>
              <a:t>NoOfLifts</a:t>
            </a:r>
            <a:endParaRPr lang="en-US" sz="100" dirty="0" smtClean="0"/>
          </a:p>
          <a:p>
            <a:pPr marL="68263" indent="-3175"/>
            <a:endParaRPr lang="en-US" sz="100" dirty="0" smtClean="0"/>
          </a:p>
          <a:p>
            <a:pPr marL="68263" indent="-3175"/>
            <a:r>
              <a:rPr lang="en-US" sz="100" dirty="0" err="1" smtClean="0"/>
              <a:t>LiftSystem</a:t>
            </a:r>
            <a:r>
              <a:rPr lang="en-US" sz="100" dirty="0" smtClean="0"/>
              <a:t>() = (||| {</a:t>
            </a:r>
            <a:r>
              <a:rPr lang="en-US" sz="100" dirty="0" err="1" smtClean="0"/>
              <a:t>NoOfUsers</a:t>
            </a:r>
            <a:r>
              <a:rPr lang="en-US" sz="100" dirty="0" smtClean="0"/>
              <a:t>} @ User()) ||| (||| x:{0..NoOfLifts-1} @ Lift(x, 0, 1)); </a:t>
            </a:r>
          </a:p>
          <a:p>
            <a:pPr marL="68263" indent="-3175"/>
            <a:endParaRPr lang="en-US" sz="100" dirty="0" smtClean="0"/>
          </a:p>
          <a:p>
            <a:pPr marL="68263" indent="-3175"/>
            <a:r>
              <a:rPr lang="en-US" sz="100" dirty="0" smtClean="0"/>
              <a:t>User() = []pos:{0..NoOfFloors-1}@ (</a:t>
            </a:r>
            <a:r>
              <a:rPr lang="en-US" sz="100" dirty="0" err="1" smtClean="0"/>
              <a:t>ExternalPush</a:t>
            </a:r>
            <a:r>
              <a:rPr lang="en-US" sz="100" dirty="0" smtClean="0"/>
              <a:t>(pos); </a:t>
            </a:r>
            <a:r>
              <a:rPr lang="en-US" sz="100" dirty="0" err="1" smtClean="0"/>
              <a:t>UserWaiting</a:t>
            </a:r>
            <a:r>
              <a:rPr lang="en-US" sz="100" dirty="0" smtClean="0"/>
              <a:t>(pos));</a:t>
            </a:r>
          </a:p>
          <a:p>
            <a:pPr marL="68263" indent="-3175"/>
            <a:endParaRPr lang="en-US" sz="100" dirty="0" smtClean="0"/>
          </a:p>
          <a:p>
            <a:pPr marL="68263" indent="-3175"/>
            <a:r>
              <a:rPr lang="en-US" sz="100" dirty="0" err="1" smtClean="0"/>
              <a:t>ExternalPush</a:t>
            </a:r>
            <a:r>
              <a:rPr lang="en-US" sz="100" dirty="0" smtClean="0"/>
              <a:t>(pos) = case {</a:t>
            </a:r>
          </a:p>
          <a:p>
            <a:pPr marL="68263" indent="-3175"/>
            <a:r>
              <a:rPr lang="en-US" sz="100" dirty="0" smtClean="0"/>
              <a:t>    pos == 0 : pushup.pos{</a:t>
            </a:r>
            <a:r>
              <a:rPr lang="en-US" sz="100" dirty="0" err="1" smtClean="0"/>
              <a:t>extrequestsUP</a:t>
            </a:r>
            <a:r>
              <a:rPr lang="en-US" sz="100" dirty="0" smtClean="0"/>
              <a:t>[pos] = 1;} -&gt; Skip</a:t>
            </a:r>
          </a:p>
          <a:p>
            <a:pPr marL="68263" indent="-3175"/>
            <a:r>
              <a:rPr lang="en-US" sz="100" dirty="0" smtClean="0"/>
              <a:t>    pos == NoOfFloors-1 : pushdown.pos{</a:t>
            </a:r>
            <a:r>
              <a:rPr lang="en-US" sz="100" dirty="0" err="1" smtClean="0"/>
              <a:t>extrequestsDOWN</a:t>
            </a:r>
            <a:r>
              <a:rPr lang="en-US" sz="100" dirty="0" smtClean="0"/>
              <a:t>[pos] = 1;} -&gt; Skip</a:t>
            </a:r>
          </a:p>
          <a:p>
            <a:pPr marL="68263" indent="-3175"/>
            <a:r>
              <a:rPr lang="en-US" sz="100" dirty="0" smtClean="0"/>
              <a:t>    default : pushup.pos{</a:t>
            </a:r>
            <a:r>
              <a:rPr lang="en-US" sz="100" dirty="0" err="1" smtClean="0"/>
              <a:t>extrequestsUP</a:t>
            </a:r>
            <a:r>
              <a:rPr lang="en-US" sz="100" dirty="0" smtClean="0"/>
              <a:t>[pos] = 1;} -&gt; Skip </a:t>
            </a:r>
          </a:p>
          <a:p>
            <a:pPr marL="68263" indent="-3175"/>
            <a:r>
              <a:rPr lang="en-US" sz="100" dirty="0" smtClean="0"/>
              <a:t>        [] pushdown.pos{</a:t>
            </a:r>
            <a:r>
              <a:rPr lang="en-US" sz="100" dirty="0" err="1" smtClean="0"/>
              <a:t>extrequestsDOWN</a:t>
            </a:r>
            <a:r>
              <a:rPr lang="en-US" sz="100" dirty="0" smtClean="0"/>
              <a:t>[pos] = 1;} -&gt; Skip</a:t>
            </a:r>
          </a:p>
          <a:p>
            <a:pPr marL="68263" indent="-3175"/>
            <a:r>
              <a:rPr lang="en-US" sz="100" dirty="0" smtClean="0"/>
              <a:t>    };</a:t>
            </a:r>
          </a:p>
          <a:p>
            <a:pPr marL="68263" indent="-3175"/>
            <a:endParaRPr lang="en-US" sz="100" dirty="0" smtClean="0"/>
          </a:p>
          <a:p>
            <a:pPr marL="68263" indent="-3175"/>
            <a:r>
              <a:rPr lang="en-US" sz="100" dirty="0" err="1" smtClean="0"/>
              <a:t>UserWaiting</a:t>
            </a:r>
            <a:r>
              <a:rPr lang="en-US" sz="100" dirty="0" smtClean="0"/>
              <a:t>(pos) = [] </a:t>
            </a:r>
            <a:r>
              <a:rPr lang="en-US" sz="100" dirty="0" err="1" smtClean="0"/>
              <a:t>i</a:t>
            </a:r>
            <a:r>
              <a:rPr lang="en-US" sz="100" dirty="0" smtClean="0"/>
              <a:t>:{0..NoOfLifts-1} @ </a:t>
            </a:r>
          </a:p>
          <a:p>
            <a:pPr marL="68263" indent="-3175"/>
            <a:r>
              <a:rPr lang="en-US" sz="100" dirty="0" smtClean="0"/>
              <a:t>    ([door[</a:t>
            </a:r>
            <a:r>
              <a:rPr lang="en-US" sz="100" dirty="0" err="1" smtClean="0"/>
              <a:t>i</a:t>
            </a:r>
            <a:r>
              <a:rPr lang="en-US" sz="100" dirty="0" smtClean="0"/>
              <a:t>] == pos]</a:t>
            </a:r>
            <a:r>
              <a:rPr lang="en-US" sz="100" dirty="0" err="1" smtClean="0"/>
              <a:t>enter.i</a:t>
            </a:r>
            <a:r>
              <a:rPr lang="en-US" sz="100" dirty="0" smtClean="0"/>
              <a:t> -&gt; ([]y:{0..NoOfFloors-1}@(</a:t>
            </a:r>
            <a:r>
              <a:rPr lang="en-US" sz="100" dirty="0" err="1" smtClean="0"/>
              <a:t>push.y</a:t>
            </a:r>
            <a:r>
              <a:rPr lang="en-US" sz="100" dirty="0" smtClean="0"/>
              <a:t>{</a:t>
            </a:r>
            <a:r>
              <a:rPr lang="en-US" sz="100" dirty="0" err="1" smtClean="0"/>
              <a:t>intrequests</a:t>
            </a:r>
            <a:r>
              <a:rPr lang="en-US" sz="100" dirty="0" smtClean="0"/>
              <a:t>[</a:t>
            </a:r>
            <a:r>
              <a:rPr lang="en-US" sz="100" dirty="0" err="1" smtClean="0"/>
              <a:t>i</a:t>
            </a:r>
            <a:r>
              <a:rPr lang="en-US" sz="100" dirty="0" smtClean="0"/>
              <a:t>][y] = 1;} -&gt; </a:t>
            </a:r>
          </a:p>
          <a:p>
            <a:pPr marL="68263" indent="-3175"/>
            <a:r>
              <a:rPr lang="en-US" sz="100" dirty="0" smtClean="0"/>
              <a:t>    ([door[</a:t>
            </a:r>
            <a:r>
              <a:rPr lang="en-US" sz="100" dirty="0" err="1" smtClean="0"/>
              <a:t>i</a:t>
            </a:r>
            <a:r>
              <a:rPr lang="en-US" sz="100" dirty="0" smtClean="0"/>
              <a:t>] == y]</a:t>
            </a:r>
            <a:r>
              <a:rPr lang="en-US" sz="100" dirty="0" err="1" smtClean="0"/>
              <a:t>exit.i</a:t>
            </a:r>
            <a:r>
              <a:rPr lang="en-US" sz="100" dirty="0" smtClean="0"/>
              <a:t> -&gt; User()))));</a:t>
            </a:r>
          </a:p>
          <a:p>
            <a:pPr marL="68263" indent="-3175"/>
            <a:endParaRPr lang="en-US" sz="100" dirty="0" smtClean="0"/>
          </a:p>
          <a:p>
            <a:pPr marL="68263" indent="-3175"/>
            <a:r>
              <a:rPr lang="en-US" sz="100" dirty="0" smtClean="0"/>
              <a:t>Lift(</a:t>
            </a:r>
            <a:r>
              <a:rPr lang="en-US" sz="100" dirty="0" err="1" smtClean="0"/>
              <a:t>i</a:t>
            </a:r>
            <a:r>
              <a:rPr lang="en-US" sz="100" dirty="0" smtClean="0"/>
              <a:t>, level, direction) = </a:t>
            </a:r>
          </a:p>
          <a:p>
            <a:pPr marL="68263" indent="-3175"/>
            <a:r>
              <a:rPr lang="en-US" sz="100" dirty="0" smtClean="0"/>
              <a:t>    if (</a:t>
            </a:r>
            <a:r>
              <a:rPr lang="en-US" sz="100" dirty="0" err="1" smtClean="0"/>
              <a:t>intrequests</a:t>
            </a:r>
            <a:r>
              <a:rPr lang="en-US" sz="100" dirty="0" smtClean="0"/>
              <a:t>[</a:t>
            </a:r>
            <a:r>
              <a:rPr lang="en-US" sz="100" dirty="0" err="1" smtClean="0"/>
              <a:t>i</a:t>
            </a:r>
            <a:r>
              <a:rPr lang="en-US" sz="100" dirty="0" smtClean="0"/>
              <a:t>][level] != 0 || (direction == 1 &amp;&amp; </a:t>
            </a:r>
            <a:r>
              <a:rPr lang="en-US" sz="100" dirty="0" err="1" smtClean="0"/>
              <a:t>extrequestsUP</a:t>
            </a:r>
            <a:r>
              <a:rPr lang="en-US" sz="100" dirty="0" smtClean="0"/>
              <a:t>[level] == 1) || (direction == -1 &amp;&amp; </a:t>
            </a:r>
            <a:r>
              <a:rPr lang="en-US" sz="100" dirty="0" err="1" smtClean="0"/>
              <a:t>extrequestsDOWN</a:t>
            </a:r>
            <a:r>
              <a:rPr lang="en-US" sz="100" dirty="0" smtClean="0"/>
              <a:t>[level] == 1)) {</a:t>
            </a:r>
          </a:p>
          <a:p>
            <a:pPr marL="68263" indent="-3175"/>
            <a:r>
              <a:rPr lang="en-US" sz="100" dirty="0" smtClean="0"/>
              <a:t>        </a:t>
            </a:r>
            <a:r>
              <a:rPr lang="en-US" sz="100" dirty="0" err="1" smtClean="0"/>
              <a:t>opendoor.i.level</a:t>
            </a:r>
            <a:r>
              <a:rPr lang="en-US" sz="100" dirty="0" smtClean="0"/>
              <a:t>{</a:t>
            </a:r>
          </a:p>
          <a:p>
            <a:pPr marL="68263" indent="-3175"/>
            <a:r>
              <a:rPr lang="en-US" sz="100" dirty="0" smtClean="0"/>
              <a:t>            door[</a:t>
            </a:r>
            <a:r>
              <a:rPr lang="en-US" sz="100" dirty="0" err="1" smtClean="0"/>
              <a:t>i</a:t>
            </a:r>
            <a:r>
              <a:rPr lang="en-US" sz="100" dirty="0" smtClean="0"/>
              <a:t>] = level; </a:t>
            </a:r>
            <a:r>
              <a:rPr lang="en-US" sz="100" dirty="0" err="1" smtClean="0"/>
              <a:t>intrequests</a:t>
            </a:r>
            <a:r>
              <a:rPr lang="en-US" sz="100" dirty="0" smtClean="0"/>
              <a:t>[</a:t>
            </a:r>
            <a:r>
              <a:rPr lang="en-US" sz="100" dirty="0" err="1" smtClean="0"/>
              <a:t>i</a:t>
            </a:r>
            <a:r>
              <a:rPr lang="en-US" sz="100" dirty="0" smtClean="0"/>
              <a:t>][level] = 0;</a:t>
            </a:r>
          </a:p>
          <a:p>
            <a:pPr marL="68263" indent="-3175"/>
            <a:r>
              <a:rPr lang="en-US" sz="100" dirty="0" smtClean="0"/>
              <a:t>            if (direction &gt; 0) {</a:t>
            </a:r>
          </a:p>
          <a:p>
            <a:pPr marL="68263" indent="-3175"/>
            <a:r>
              <a:rPr lang="en-US" sz="100" dirty="0" smtClean="0"/>
              <a:t>	            </a:t>
            </a:r>
            <a:r>
              <a:rPr lang="en-US" sz="100" dirty="0" err="1" smtClean="0"/>
              <a:t>extrequestsUP</a:t>
            </a:r>
            <a:r>
              <a:rPr lang="en-US" sz="100" dirty="0" smtClean="0"/>
              <a:t>[level] =0;</a:t>
            </a:r>
          </a:p>
          <a:p>
            <a:pPr marL="68263" indent="-3175"/>
            <a:r>
              <a:rPr lang="en-US" sz="100" dirty="0" smtClean="0"/>
              <a:t>            } </a:t>
            </a:r>
            <a:r>
              <a:rPr lang="en-US" sz="100" dirty="0" err="1" smtClean="0"/>
              <a:t>elsse</a:t>
            </a:r>
            <a:r>
              <a:rPr lang="en-US" sz="100" dirty="0" smtClean="0"/>
              <a:t> {</a:t>
            </a:r>
          </a:p>
          <a:p>
            <a:pPr marL="68263" indent="-3175"/>
            <a:r>
              <a:rPr lang="en-US" sz="100" dirty="0" smtClean="0"/>
              <a:t>                </a:t>
            </a:r>
            <a:r>
              <a:rPr lang="en-US" sz="100" dirty="0" err="1" smtClean="0"/>
              <a:t>extrequestsDOWN</a:t>
            </a:r>
            <a:r>
              <a:rPr lang="en-US" sz="100" dirty="0" smtClean="0"/>
              <a:t>[level] = 0;</a:t>
            </a:r>
          </a:p>
          <a:p>
            <a:pPr marL="68263" indent="-3175"/>
            <a:r>
              <a:rPr lang="en-US" sz="100" dirty="0" smtClean="0"/>
              <a:t>            }</a:t>
            </a:r>
          </a:p>
          <a:p>
            <a:pPr marL="68263" indent="-3175"/>
            <a:r>
              <a:rPr lang="en-US" sz="100" dirty="0" smtClean="0"/>
              <a:t>        } -&gt; </a:t>
            </a:r>
            <a:r>
              <a:rPr lang="en-US" sz="100" dirty="0" err="1" smtClean="0"/>
              <a:t>close.i.level</a:t>
            </a:r>
            <a:r>
              <a:rPr lang="en-US" sz="100" dirty="0" smtClean="0"/>
              <a:t>{door[</a:t>
            </a:r>
            <a:r>
              <a:rPr lang="en-US" sz="100" dirty="0" err="1" smtClean="0"/>
              <a:t>i</a:t>
            </a:r>
            <a:r>
              <a:rPr lang="en-US" sz="100" dirty="0" smtClean="0"/>
              <a:t>] = -1;} -&gt; Lift(</a:t>
            </a:r>
            <a:r>
              <a:rPr lang="en-US" sz="100" dirty="0" err="1" smtClean="0"/>
              <a:t>i</a:t>
            </a:r>
            <a:r>
              <a:rPr lang="en-US" sz="100" dirty="0" smtClean="0"/>
              <a:t>, level, direction)</a:t>
            </a:r>
          </a:p>
          <a:p>
            <a:pPr marL="68263" indent="-3175"/>
            <a:r>
              <a:rPr lang="en-US" sz="100" dirty="0" smtClean="0"/>
              <a:t>    }</a:t>
            </a:r>
          </a:p>
          <a:p>
            <a:pPr marL="68263" indent="-3175"/>
            <a:r>
              <a:rPr lang="en-US" sz="100" dirty="0" smtClean="0"/>
              <a:t>    else {</a:t>
            </a:r>
          </a:p>
          <a:p>
            <a:pPr marL="68263" indent="-3175"/>
            <a:r>
              <a:rPr lang="en-US" sz="100" dirty="0" smtClean="0"/>
              <a:t>        </a:t>
            </a:r>
            <a:r>
              <a:rPr lang="en-US" sz="100" dirty="0" err="1" smtClean="0"/>
              <a:t>checkIfToMove.i.level</a:t>
            </a:r>
            <a:r>
              <a:rPr lang="en-US" sz="100" dirty="0" smtClean="0"/>
              <a:t> -&gt;</a:t>
            </a:r>
          </a:p>
          <a:p>
            <a:pPr marL="68263" indent="-3175"/>
            <a:r>
              <a:rPr lang="en-US" sz="100" dirty="0" smtClean="0"/>
              <a:t>        if (call(</a:t>
            </a:r>
            <a:r>
              <a:rPr lang="en-US" sz="100" dirty="0" err="1" smtClean="0"/>
              <a:t>CheckIfToMove</a:t>
            </a:r>
            <a:r>
              <a:rPr lang="en-US" sz="100" dirty="0" smtClean="0"/>
              <a:t>, level, direction, </a:t>
            </a:r>
            <a:r>
              <a:rPr lang="en-US" sz="100" dirty="0" err="1" smtClean="0"/>
              <a:t>i</a:t>
            </a:r>
            <a:r>
              <a:rPr lang="en-US" sz="100" dirty="0" smtClean="0"/>
              <a:t>, </a:t>
            </a:r>
            <a:r>
              <a:rPr lang="en-US" sz="100" dirty="0" err="1" smtClean="0"/>
              <a:t>NoOfFloors</a:t>
            </a:r>
            <a:r>
              <a:rPr lang="en-US" sz="100" dirty="0" smtClean="0"/>
              <a:t>, </a:t>
            </a:r>
            <a:r>
              <a:rPr lang="en-US" sz="100" dirty="0" err="1" smtClean="0"/>
              <a:t>intrequests</a:t>
            </a:r>
            <a:r>
              <a:rPr lang="en-US" sz="100" dirty="0" smtClean="0"/>
              <a:t>, </a:t>
            </a:r>
            <a:r>
              <a:rPr lang="en-US" sz="100" dirty="0" err="1" smtClean="0"/>
              <a:t>extrequestsUP</a:t>
            </a:r>
            <a:r>
              <a:rPr lang="en-US" sz="100" dirty="0" smtClean="0"/>
              <a:t>, </a:t>
            </a:r>
            <a:r>
              <a:rPr lang="en-US" sz="100" dirty="0" err="1" smtClean="0"/>
              <a:t>extrequestsDOWN</a:t>
            </a:r>
            <a:r>
              <a:rPr lang="en-US" sz="100" dirty="0" smtClean="0"/>
              <a:t>)) {</a:t>
            </a:r>
          </a:p>
          <a:p>
            <a:pPr marL="68263" indent="-3175"/>
            <a:r>
              <a:rPr lang="en-US" sz="100" dirty="0" smtClean="0"/>
              <a:t>            </a:t>
            </a:r>
            <a:r>
              <a:rPr lang="en-US" sz="100" dirty="0" err="1" smtClean="0"/>
              <a:t>moving.i.level.direction</a:t>
            </a:r>
            <a:r>
              <a:rPr lang="en-US" sz="100" dirty="0" smtClean="0"/>
              <a:t> -&gt; </a:t>
            </a:r>
          </a:p>
          <a:p>
            <a:pPr marL="68263" indent="-3175"/>
            <a:r>
              <a:rPr lang="en-US" sz="100" dirty="0" smtClean="0"/>
              <a:t>            if (</a:t>
            </a:r>
            <a:r>
              <a:rPr lang="en-US" sz="100" dirty="0" err="1" smtClean="0"/>
              <a:t>level+direction</a:t>
            </a:r>
            <a:r>
              <a:rPr lang="en-US" sz="100" dirty="0" smtClean="0"/>
              <a:t> == 0 || </a:t>
            </a:r>
            <a:r>
              <a:rPr lang="en-US" sz="100" dirty="0" err="1" smtClean="0"/>
              <a:t>level+direction</a:t>
            </a:r>
            <a:r>
              <a:rPr lang="en-US" sz="100" dirty="0" smtClean="0"/>
              <a:t> == NoOfFloors-1) {</a:t>
            </a:r>
          </a:p>
          <a:p>
            <a:pPr marL="68263" indent="-3175"/>
            <a:r>
              <a:rPr lang="en-US" sz="100" dirty="0" smtClean="0"/>
              <a:t>                Lift(</a:t>
            </a:r>
            <a:r>
              <a:rPr lang="en-US" sz="100" dirty="0" err="1" smtClean="0"/>
              <a:t>i</a:t>
            </a:r>
            <a:r>
              <a:rPr lang="en-US" sz="100" dirty="0" smtClean="0"/>
              <a:t>, </a:t>
            </a:r>
            <a:r>
              <a:rPr lang="en-US" sz="100" dirty="0" err="1" smtClean="0"/>
              <a:t>level+direction</a:t>
            </a:r>
            <a:r>
              <a:rPr lang="en-US" sz="100" dirty="0" smtClean="0"/>
              <a:t>, -1*direction)</a:t>
            </a:r>
          </a:p>
          <a:p>
            <a:pPr marL="68263" indent="-3175"/>
            <a:r>
              <a:rPr lang="en-US" sz="100" dirty="0" smtClean="0"/>
              <a:t>            } else {</a:t>
            </a:r>
          </a:p>
          <a:p>
            <a:pPr marL="68263" indent="-3175"/>
            <a:r>
              <a:rPr lang="en-US" sz="100" dirty="0" smtClean="0"/>
              <a:t>                Lift(</a:t>
            </a:r>
            <a:r>
              <a:rPr lang="en-US" sz="100" dirty="0" err="1" smtClean="0"/>
              <a:t>i</a:t>
            </a:r>
            <a:r>
              <a:rPr lang="en-US" sz="100" dirty="0" smtClean="0"/>
              <a:t>, </a:t>
            </a:r>
            <a:r>
              <a:rPr lang="en-US" sz="100" dirty="0" err="1" smtClean="0"/>
              <a:t>level+direction</a:t>
            </a:r>
            <a:r>
              <a:rPr lang="en-US" sz="100" dirty="0" smtClean="0"/>
              <a:t>, direction)</a:t>
            </a:r>
          </a:p>
          <a:p>
            <a:pPr marL="68263" indent="-3175"/>
            <a:r>
              <a:rPr lang="en-US" sz="100" dirty="0" smtClean="0"/>
              <a:t>            }</a:t>
            </a:r>
          </a:p>
          <a:p>
            <a:pPr marL="68263" indent="-3175"/>
            <a:r>
              <a:rPr lang="en-US" sz="100" dirty="0" smtClean="0"/>
              <a:t>        }</a:t>
            </a:r>
          </a:p>
          <a:p>
            <a:pPr marL="68263" indent="-3175"/>
            <a:r>
              <a:rPr lang="en-US" sz="100" dirty="0" smtClean="0"/>
              <a:t>        else {</a:t>
            </a:r>
          </a:p>
          <a:p>
            <a:pPr marL="68263" indent="-3175"/>
            <a:r>
              <a:rPr lang="en-US" sz="100" dirty="0" smtClean="0"/>
              <a:t>            if ((level == 0 &amp;&amp; direction == 1) || (level == NoOfFloors-1 &amp;&amp; direction == -1)) {</a:t>
            </a:r>
          </a:p>
          <a:p>
            <a:pPr marL="68263" indent="-3175"/>
            <a:r>
              <a:rPr lang="en-US" sz="100" dirty="0" smtClean="0"/>
              <a:t>                Lift(</a:t>
            </a:r>
            <a:r>
              <a:rPr lang="en-US" sz="100" dirty="0" err="1" smtClean="0"/>
              <a:t>i</a:t>
            </a:r>
            <a:r>
              <a:rPr lang="en-US" sz="100" dirty="0" smtClean="0"/>
              <a:t>, level, direction)</a:t>
            </a:r>
          </a:p>
          <a:p>
            <a:pPr marL="68263" indent="-3175"/>
            <a:r>
              <a:rPr lang="en-US" sz="100" dirty="0" smtClean="0"/>
              <a:t>            } else {</a:t>
            </a:r>
          </a:p>
          <a:p>
            <a:pPr marL="68263" indent="-3175"/>
            <a:r>
              <a:rPr lang="en-US" sz="100" dirty="0" smtClean="0"/>
              <a:t>                </a:t>
            </a:r>
            <a:r>
              <a:rPr lang="en-US" sz="100" dirty="0" err="1" smtClean="0"/>
              <a:t>changedir.i.level</a:t>
            </a:r>
            <a:r>
              <a:rPr lang="en-US" sz="100" dirty="0" smtClean="0"/>
              <a:t> -&gt; Lift(</a:t>
            </a:r>
            <a:r>
              <a:rPr lang="en-US" sz="100" dirty="0" err="1" smtClean="0"/>
              <a:t>i</a:t>
            </a:r>
            <a:r>
              <a:rPr lang="en-US" sz="100" dirty="0" smtClean="0"/>
              <a:t>, level, -1*direction)</a:t>
            </a:r>
          </a:p>
          <a:p>
            <a:pPr marL="68263" indent="-3175"/>
            <a:r>
              <a:rPr lang="en-US" sz="100" dirty="0" smtClean="0"/>
              <a:t>            }</a:t>
            </a:r>
          </a:p>
          <a:p>
            <a:pPr marL="68263" indent="-3175"/>
            <a:r>
              <a:rPr lang="en-US" sz="100" dirty="0" smtClean="0"/>
              <a:t>        }</a:t>
            </a:r>
          </a:p>
          <a:p>
            <a:pPr marL="68263" indent="-3175"/>
            <a:r>
              <a:rPr lang="en-US" sz="100" dirty="0" smtClean="0"/>
              <a:t>    };</a:t>
            </a:r>
          </a:p>
          <a:p>
            <a:pPr marL="68263" indent="-3175"/>
            <a:endParaRPr lang="en-US" sz="100" dirty="0" smtClean="0"/>
          </a:p>
          <a:p>
            <a:pPr marL="68263" indent="-3175"/>
            <a:r>
              <a:rPr lang="en-US" sz="100" dirty="0" smtClean="0"/>
              <a:t>#assert </a:t>
            </a:r>
            <a:r>
              <a:rPr lang="en-US" sz="100" dirty="0" err="1" smtClean="0"/>
              <a:t>LiftSystem</a:t>
            </a:r>
            <a:r>
              <a:rPr lang="en-US" sz="100" dirty="0" smtClean="0"/>
              <a:t>() </a:t>
            </a:r>
            <a:r>
              <a:rPr lang="en-US" sz="100" dirty="0" err="1" smtClean="0"/>
              <a:t>deadlockfree</a:t>
            </a:r>
            <a:r>
              <a:rPr lang="en-US" sz="100" dirty="0" smtClean="0"/>
              <a:t>;</a:t>
            </a:r>
          </a:p>
          <a:p>
            <a:pPr marL="68263" indent="-3175"/>
            <a:r>
              <a:rPr lang="en-US" sz="100" dirty="0" smtClean="0"/>
              <a:t>#define </a:t>
            </a:r>
            <a:r>
              <a:rPr lang="en-US" sz="100" dirty="0" err="1" smtClean="0"/>
              <a:t>liveness</a:t>
            </a:r>
            <a:r>
              <a:rPr lang="en-US" sz="100" dirty="0" smtClean="0"/>
              <a:t> </a:t>
            </a:r>
            <a:r>
              <a:rPr lang="en-US" sz="100" dirty="0" err="1" smtClean="0"/>
              <a:t>extrequestsUP</a:t>
            </a:r>
            <a:r>
              <a:rPr lang="en-US" sz="100" dirty="0" smtClean="0"/>
              <a:t>[0] == 0;</a:t>
            </a:r>
          </a:p>
          <a:p>
            <a:pPr marL="68263" indent="-3175"/>
            <a:r>
              <a:rPr lang="en-US" sz="100" dirty="0" smtClean="0"/>
              <a:t>#assert </a:t>
            </a:r>
            <a:r>
              <a:rPr lang="en-US" sz="100" dirty="0" err="1" smtClean="0"/>
              <a:t>LiftSystem</a:t>
            </a:r>
            <a:r>
              <a:rPr lang="en-US" sz="100" dirty="0" smtClean="0"/>
              <a:t>() |= []&lt;&gt; </a:t>
            </a:r>
            <a:r>
              <a:rPr lang="en-US" sz="100" dirty="0" err="1" smtClean="0"/>
              <a:t>liveness</a:t>
            </a:r>
            <a:r>
              <a:rPr lang="en-US" sz="100" dirty="0" smtClean="0"/>
              <a:t>; </a:t>
            </a:r>
          </a:p>
        </p:txBody>
      </p:sp>
      <p:sp>
        <p:nvSpPr>
          <p:cNvPr id="6" name="Right Arrow 5"/>
          <p:cNvSpPr/>
          <p:nvPr/>
        </p:nvSpPr>
        <p:spPr bwMode="auto">
          <a:xfrm>
            <a:off x="1676400" y="3657600"/>
            <a:ext cx="304800" cy="7620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  <p:pic>
        <p:nvPicPr>
          <p:cNvPr id="8" name="Picture 7" descr="lt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0400" y="2370083"/>
            <a:ext cx="1676400" cy="2659117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 bwMode="auto">
          <a:xfrm>
            <a:off x="2895600" y="3657600"/>
            <a:ext cx="304800" cy="7620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  <p:sp>
        <p:nvSpPr>
          <p:cNvPr id="11" name="Explosion 1 10"/>
          <p:cNvSpPr/>
          <p:nvPr/>
        </p:nvSpPr>
        <p:spPr bwMode="auto">
          <a:xfrm>
            <a:off x="4800600" y="4572000"/>
            <a:ext cx="1981200" cy="914400"/>
          </a:xfrm>
          <a:prstGeom prst="irregularSeal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Times New Roman" pitchFamily="18" charset="0"/>
              </a:rPr>
              <a:t>property</a:t>
            </a:r>
          </a:p>
        </p:txBody>
      </p:sp>
      <p:sp>
        <p:nvSpPr>
          <p:cNvPr id="12" name="Action Button: Forward or Next 11">
            <a:hlinkClick r:id="" action="ppaction://hlinkshowjump?jump=nextslide" highlightClick="1"/>
          </p:cNvPr>
          <p:cNvSpPr/>
          <p:nvPr/>
        </p:nvSpPr>
        <p:spPr bwMode="auto">
          <a:xfrm>
            <a:off x="5334000" y="3276600"/>
            <a:ext cx="914400" cy="838200"/>
          </a:xfrm>
          <a:prstGeom prst="actionButtonForwardNex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  <p:sp>
        <p:nvSpPr>
          <p:cNvPr id="13" name="Right Arrow 12"/>
          <p:cNvSpPr/>
          <p:nvPr/>
        </p:nvSpPr>
        <p:spPr bwMode="auto">
          <a:xfrm>
            <a:off x="4876800" y="3657600"/>
            <a:ext cx="457200" cy="7620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  <p:sp>
        <p:nvSpPr>
          <p:cNvPr id="14" name="Right Arrow 13"/>
          <p:cNvSpPr/>
          <p:nvPr/>
        </p:nvSpPr>
        <p:spPr bwMode="auto">
          <a:xfrm rot="16200000">
            <a:off x="5448300" y="4381501"/>
            <a:ext cx="685800" cy="15240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  <p:sp>
        <p:nvSpPr>
          <p:cNvPr id="15" name="Striped Right Arrow 14"/>
          <p:cNvSpPr/>
          <p:nvPr/>
        </p:nvSpPr>
        <p:spPr bwMode="auto">
          <a:xfrm>
            <a:off x="6248400" y="3581400"/>
            <a:ext cx="609600" cy="228600"/>
          </a:xfrm>
          <a:prstGeom prst="striped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29200" y="29072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model checker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781800" y="33528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counterexample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781800" y="3657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</a:t>
            </a:r>
            <a:endParaRPr lang="en-US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43000" y="1981200"/>
            <a:ext cx="6858000" cy="1066800"/>
          </a:xfrm>
        </p:spPr>
        <p:txBody>
          <a:bodyPr/>
          <a:lstStyle/>
          <a:p>
            <a:pPr marL="114300" lvl="1" indent="0" algn="l"/>
            <a:r>
              <a:rPr lang="en-US" sz="1900" dirty="0" smtClean="0"/>
              <a:t> Safety = something bad never happens</a:t>
            </a:r>
          </a:p>
          <a:p>
            <a:pPr marL="514350" lvl="2" indent="0" algn="l"/>
            <a:r>
              <a:rPr lang="en-US" sz="1800" dirty="0" smtClean="0"/>
              <a:t> e.g., an array index must not be negative.</a:t>
            </a:r>
          </a:p>
          <a:p>
            <a:pPr marL="114300" lvl="1" indent="0" algn="l"/>
            <a:r>
              <a:rPr lang="en-US" sz="1900" dirty="0" smtClean="0"/>
              <a:t> Safety verification = bad state search</a:t>
            </a:r>
          </a:p>
          <a:p>
            <a:pPr marL="114300" lvl="1" indent="0" algn="l"/>
            <a:endParaRPr lang="en-US" sz="1800" dirty="0"/>
          </a:p>
        </p:txBody>
      </p:sp>
      <p:pic>
        <p:nvPicPr>
          <p:cNvPr id="5" name="Content Placeholder 8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3429000"/>
            <a:ext cx="2497955" cy="2590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Verification</a:t>
            </a:r>
            <a:endParaRPr lang="en-US" dirty="0"/>
          </a:p>
        </p:txBody>
      </p:sp>
      <p:pic>
        <p:nvPicPr>
          <p:cNvPr id="7" name="Picture 6" descr="l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01761" y="1905000"/>
            <a:ext cx="6899239" cy="429209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6"/>
          <p:cNvSpPr>
            <a:spLocks noGrp="1" noChangeArrowheads="1"/>
          </p:cNvSpPr>
          <p:nvPr>
            <p:ph type="title"/>
          </p:nvPr>
        </p:nvSpPr>
        <p:spPr>
          <a:xfrm>
            <a:off x="609600" y="876300"/>
            <a:ext cx="7848600" cy="914400"/>
          </a:xfrm>
        </p:spPr>
        <p:txBody>
          <a:bodyPr/>
          <a:lstStyle/>
          <a:p>
            <a:r>
              <a:rPr lang="en-US" dirty="0" err="1" smtClean="0"/>
              <a:t>Liveness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143000" y="1981200"/>
            <a:ext cx="6858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143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5F5F5F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en-US" sz="19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>Liveness</a:t>
            </a:r>
            <a:r>
              <a:rPr kumimoji="0" lang="en-US" sz="1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> = something good eventually happens</a:t>
            </a:r>
          </a:p>
          <a:p>
            <a:pPr marL="571500" lvl="2" eaLnBrk="1" hangingPunct="1">
              <a:spcBef>
                <a:spcPct val="20000"/>
              </a:spcBef>
              <a:buClr>
                <a:srgbClr val="5F5F5F"/>
              </a:buClr>
              <a:buFont typeface="Wingdings" pitchFamily="2" charset="2"/>
              <a:buChar char="§"/>
              <a:defRPr/>
            </a:pPr>
            <a:r>
              <a:rPr lang="en-US" sz="1900" kern="0" dirty="0" smtClean="0">
                <a:solidFill>
                  <a:schemeClr val="tx2"/>
                </a:solidFill>
                <a:latin typeface="+mn-lt"/>
              </a:rPr>
              <a:t> a submitted print job must eventually be served</a:t>
            </a:r>
          </a:p>
          <a:p>
            <a:pPr marL="114300" lvl="1" eaLnBrk="1" hangingPunct="1">
              <a:spcBef>
                <a:spcPct val="20000"/>
              </a:spcBef>
              <a:buClr>
                <a:srgbClr val="5F5F5F"/>
              </a:buClr>
              <a:buFont typeface="Wingdings" pitchFamily="2" charset="2"/>
              <a:buChar char="§"/>
              <a:defRPr/>
            </a:pPr>
            <a:r>
              <a:rPr kumimoji="0" lang="en-US" sz="1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> Liveness verification = bad loop search</a:t>
            </a:r>
          </a:p>
          <a:p>
            <a:pPr marL="571500" lvl="2" eaLnBrk="1" hangingPunct="1">
              <a:spcBef>
                <a:spcPct val="20000"/>
              </a:spcBef>
              <a:buClr>
                <a:srgbClr val="5F5F5F"/>
              </a:buClr>
              <a:buFont typeface="Wingdings" pitchFamily="2" charset="2"/>
              <a:buChar char="§"/>
              <a:defRPr/>
            </a:pPr>
            <a:r>
              <a:rPr lang="en-US" sz="1900" kern="0" dirty="0" smtClean="0">
                <a:solidFill>
                  <a:schemeClr val="tx2"/>
                </a:solidFill>
                <a:latin typeface="+mn-lt"/>
              </a:rPr>
              <a:t> nested depth-first search </a:t>
            </a:r>
            <a:r>
              <a:rPr lang="en-US" sz="1900" kern="0" dirty="0" err="1" smtClean="0">
                <a:solidFill>
                  <a:schemeClr val="tx2"/>
                </a:solidFill>
                <a:latin typeface="+mn-lt"/>
              </a:rPr>
              <a:t>vs</a:t>
            </a:r>
            <a:r>
              <a:rPr lang="en-US" sz="1900" kern="0" dirty="0" smtClean="0">
                <a:solidFill>
                  <a:schemeClr val="tx2"/>
                </a:solidFill>
                <a:latin typeface="+mn-lt"/>
              </a:rPr>
              <a:t> SCC search </a:t>
            </a:r>
            <a:endParaRPr kumimoji="0" lang="en-US" sz="19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1143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5F5F5F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6" name="Content Placeholder 8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0" y="3406071"/>
            <a:ext cx="2667000" cy="2766129"/>
          </a:xfrm>
          <a:prstGeom prst="rect">
            <a:avLst/>
          </a:prstGeom>
        </p:spPr>
      </p:pic>
      <p:sp>
        <p:nvSpPr>
          <p:cNvPr id="7" name="Circular Arrow 6"/>
          <p:cNvSpPr/>
          <p:nvPr/>
        </p:nvSpPr>
        <p:spPr>
          <a:xfrm>
            <a:off x="4572000" y="3352800"/>
            <a:ext cx="381000" cy="381000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Circular Arrow 7"/>
          <p:cNvSpPr/>
          <p:nvPr/>
        </p:nvSpPr>
        <p:spPr>
          <a:xfrm rot="10800000">
            <a:off x="4572000" y="3428999"/>
            <a:ext cx="381000" cy="381000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01761" y="1905000"/>
            <a:ext cx="6899239" cy="4292089"/>
          </a:xfrm>
          <a:prstGeom prst="rect">
            <a:avLst/>
          </a:prstGeom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Liveness Verification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876300"/>
            <a:ext cx="8077200" cy="914400"/>
          </a:xfrm>
        </p:spPr>
        <p:txBody>
          <a:bodyPr/>
          <a:lstStyle/>
          <a:p>
            <a:r>
              <a:rPr lang="en-US" dirty="0" smtClean="0"/>
              <a:t>Fairness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143000" y="1981200"/>
            <a:ext cx="6858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143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5F5F5F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en-US" sz="19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>Liveness</a:t>
            </a:r>
            <a:r>
              <a:rPr kumimoji="0" lang="en-US" sz="1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> often requires</a:t>
            </a:r>
            <a:r>
              <a:rPr kumimoji="0" lang="en-US" sz="19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> </a:t>
            </a:r>
            <a:r>
              <a:rPr lang="en-US" sz="1900" kern="0" dirty="0" smtClean="0">
                <a:solidFill>
                  <a:schemeClr val="tx2"/>
                </a:solidFill>
                <a:latin typeface="+mn-lt"/>
              </a:rPr>
              <a:t>f</a:t>
            </a:r>
            <a:r>
              <a:rPr kumimoji="0" lang="en-US" sz="19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>airness</a:t>
            </a:r>
            <a:r>
              <a:rPr kumimoji="0" lang="en-US" sz="1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>!</a:t>
            </a:r>
          </a:p>
          <a:p>
            <a:pPr marL="1143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5F5F5F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sz="1900" kern="0" dirty="0" smtClean="0">
                <a:solidFill>
                  <a:schemeClr val="tx2"/>
                </a:solidFill>
                <a:latin typeface="+mn-lt"/>
              </a:rPr>
              <a:t> Fairness = a fair resolution of nondeterministic choices</a:t>
            </a:r>
            <a:endParaRPr kumimoji="0" lang="en-US" sz="19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1143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5F5F5F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> Liveness</a:t>
            </a:r>
            <a:r>
              <a:rPr kumimoji="0" lang="en-US" sz="19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> verification under fairness = bad fair loop search</a:t>
            </a:r>
            <a:endParaRPr kumimoji="0" lang="en-US" sz="19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6" name="Content Placeholder 8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3253671"/>
            <a:ext cx="2667000" cy="2766129"/>
          </a:xfrm>
          <a:prstGeom prst="rect">
            <a:avLst/>
          </a:prstGeom>
        </p:spPr>
      </p:pic>
      <p:grpSp>
        <p:nvGrpSpPr>
          <p:cNvPr id="2" name="Group 8"/>
          <p:cNvGrpSpPr/>
          <p:nvPr/>
        </p:nvGrpSpPr>
        <p:grpSpPr>
          <a:xfrm>
            <a:off x="5867400" y="4114801"/>
            <a:ext cx="381000" cy="457199"/>
            <a:chOff x="4724400" y="3124200"/>
            <a:chExt cx="381000" cy="457199"/>
          </a:xfrm>
        </p:grpSpPr>
        <p:sp>
          <p:nvSpPr>
            <p:cNvPr id="7" name="Circular Arrow 6"/>
            <p:cNvSpPr/>
            <p:nvPr/>
          </p:nvSpPr>
          <p:spPr>
            <a:xfrm>
              <a:off x="4724400" y="3124200"/>
              <a:ext cx="381000" cy="381000"/>
            </a:xfrm>
            <a:prstGeom prst="circular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Circular Arrow 7"/>
            <p:cNvSpPr/>
            <p:nvPr/>
          </p:nvSpPr>
          <p:spPr>
            <a:xfrm rot="10800000">
              <a:off x="4724400" y="3200399"/>
              <a:ext cx="381000" cy="381000"/>
            </a:xfrm>
            <a:prstGeom prst="circular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9"/>
          <p:cNvGrpSpPr/>
          <p:nvPr/>
        </p:nvGrpSpPr>
        <p:grpSpPr>
          <a:xfrm>
            <a:off x="3124200" y="5562600"/>
            <a:ext cx="381000" cy="457199"/>
            <a:chOff x="4724400" y="3124200"/>
            <a:chExt cx="381000" cy="457199"/>
          </a:xfrm>
        </p:grpSpPr>
        <p:sp>
          <p:nvSpPr>
            <p:cNvPr id="11" name="Circular Arrow 10"/>
            <p:cNvSpPr/>
            <p:nvPr/>
          </p:nvSpPr>
          <p:spPr>
            <a:xfrm>
              <a:off x="4724400" y="3124200"/>
              <a:ext cx="381000" cy="381000"/>
            </a:xfrm>
            <a:prstGeom prst="circular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Circular Arrow 11"/>
            <p:cNvSpPr/>
            <p:nvPr/>
          </p:nvSpPr>
          <p:spPr>
            <a:xfrm rot="10800000">
              <a:off x="4724400" y="3200399"/>
              <a:ext cx="381000" cy="381000"/>
            </a:xfrm>
            <a:prstGeom prst="circular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4" descr="s_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219200"/>
            <a:ext cx="8686800" cy="670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5" descr="Crest%2520used%2520in%2520Transfer%2520report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2514600"/>
            <a:ext cx="82073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391400" y="4114800"/>
          <a:ext cx="1028700" cy="914400"/>
        </p:xfrm>
        <a:graphic>
          <a:graphicData uri="http://schemas.openxmlformats.org/presentationml/2006/ole">
            <p:oleObj spid="_x0000_s1026" name="Bitmap Image" r:id="rId7" imgW="600159" imgH="533474" progId="PBrush">
              <p:embed/>
            </p:oleObj>
          </a:graphicData>
        </a:graphic>
      </p:graphicFrame>
      <p:sp>
        <p:nvSpPr>
          <p:cNvPr id="1029" name="Text Box 7"/>
          <p:cNvSpPr txBox="1">
            <a:spLocks noChangeArrowheads="1"/>
          </p:cNvSpPr>
          <p:nvPr/>
        </p:nvSpPr>
        <p:spPr bwMode="auto">
          <a:xfrm>
            <a:off x="4114800" y="6491288"/>
            <a:ext cx="76200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SG"/>
          </a:p>
        </p:txBody>
      </p:sp>
      <p:sp>
        <p:nvSpPr>
          <p:cNvPr id="1030" name="TextBox 5"/>
          <p:cNvSpPr txBox="1">
            <a:spLocks noChangeArrowheads="1"/>
          </p:cNvSpPr>
          <p:nvPr/>
        </p:nvSpPr>
        <p:spPr bwMode="auto">
          <a:xfrm>
            <a:off x="609600" y="304800"/>
            <a:ext cx="853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/>
              <a:t>RDF, OWL, SWRL, Alloy, Z, Object-Z, integrated design techniques …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685800" y="609600"/>
            <a:ext cx="78486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n-US">
                <a:solidFill>
                  <a:srgbClr val="FFFFFF"/>
                </a:solidFill>
                <a:ea typeface="Arial Unicode MS" pitchFamily="34" charset="-128"/>
                <a:cs typeface="Arial Unicode MS" pitchFamily="34" charset="-128"/>
              </a:rPr>
              <a:t>Modeling languages spectrum                                                      expressiveness</a:t>
            </a:r>
          </a:p>
        </p:txBody>
      </p:sp>
      <p:sp>
        <p:nvSpPr>
          <p:cNvPr id="1032" name="TextBox 10"/>
          <p:cNvSpPr txBox="1">
            <a:spLocks noChangeArrowheads="1"/>
          </p:cNvSpPr>
          <p:nvPr/>
        </p:nvSpPr>
        <p:spPr bwMode="auto">
          <a:xfrm>
            <a:off x="1066800" y="1066800"/>
            <a:ext cx="72390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Century Schoolbook" pitchFamily="18" charset="0"/>
              </a:rPr>
              <a:t>Alloy (subset of Z)</a:t>
            </a:r>
          </a:p>
          <a:p>
            <a:pPr eaLnBrk="0" hangingPunct="0"/>
            <a:endParaRPr lang="en-US">
              <a:latin typeface="Century Schoolbook" pitchFamily="18" charset="0"/>
            </a:endParaRPr>
          </a:p>
          <a:p>
            <a:pPr eaLnBrk="0" hangingPunct="0">
              <a:buFont typeface="Arial" charset="0"/>
              <a:buChar char="•"/>
            </a:pPr>
            <a:r>
              <a:rPr lang="en-US"/>
              <a:t>  </a:t>
            </a:r>
            <a:r>
              <a:rPr lang="en-US">
                <a:latin typeface="Century Schoolbook" pitchFamily="18" charset="0"/>
              </a:rPr>
              <a:t>is structural modelling language based on relational logic</a:t>
            </a:r>
          </a:p>
          <a:p>
            <a:pPr eaLnBrk="0" hangingPunct="0">
              <a:buFont typeface="Arial" charset="0"/>
              <a:buChar char="•"/>
            </a:pPr>
            <a:endParaRPr lang="en-US">
              <a:latin typeface="Century Schoolbook" pitchFamily="18" charset="0"/>
            </a:endParaRPr>
          </a:p>
          <a:p>
            <a:pPr eaLnBrk="0" hangingPunct="0"/>
            <a:r>
              <a:rPr lang="en-US" sz="1200">
                <a:latin typeface="Century Schoolbook" pitchFamily="18" charset="0"/>
              </a:rPr>
              <a:t>D. Jackson, Software Abstractions: Logic, Language, and Analysis, MIT Press 2006</a:t>
            </a:r>
          </a:p>
          <a:p>
            <a:pPr eaLnBrk="0" hangingPunct="0">
              <a:buFont typeface="Arial" charset="0"/>
              <a:buChar char="•"/>
            </a:pPr>
            <a:endParaRPr lang="en-US">
              <a:latin typeface="Century Schoolbook" pitchFamily="18" charset="0"/>
            </a:endParaRPr>
          </a:p>
        </p:txBody>
      </p:sp>
      <p:pic>
        <p:nvPicPr>
          <p:cNvPr id="1033" name="Picture 59" descr="csail logo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29200" y="990600"/>
            <a:ext cx="85883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Weak Fairness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0" y="2057400"/>
            <a:ext cx="8991600" cy="3352800"/>
          </a:xfrm>
        </p:spPr>
        <p:txBody>
          <a:bodyPr/>
          <a:lstStyle/>
          <a:p>
            <a:pPr eaLnBrk="1" hangingPunct="1"/>
            <a:r>
              <a:rPr lang="en-US" altLang="zh-CN" dirty="0" smtClean="0"/>
              <a:t>A process/event must be executed if always enabled.</a:t>
            </a:r>
          </a:p>
        </p:txBody>
      </p:sp>
      <p:pic>
        <p:nvPicPr>
          <p:cNvPr id="4100" name="Picture 3" descr="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667000"/>
            <a:ext cx="228600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ircular Arrow 4"/>
          <p:cNvSpPr/>
          <p:nvPr/>
        </p:nvSpPr>
        <p:spPr>
          <a:xfrm>
            <a:off x="4495800" y="2438400"/>
            <a:ext cx="381000" cy="381000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Circular Arrow 5"/>
          <p:cNvSpPr/>
          <p:nvPr/>
        </p:nvSpPr>
        <p:spPr>
          <a:xfrm rot="10800000">
            <a:off x="4495800" y="2514600"/>
            <a:ext cx="381000" cy="381000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Strong Fairness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0" y="2057400"/>
            <a:ext cx="8991600" cy="3352800"/>
          </a:xfrm>
        </p:spPr>
        <p:txBody>
          <a:bodyPr/>
          <a:lstStyle/>
          <a:p>
            <a:pPr eaLnBrk="1" hangingPunct="1"/>
            <a:r>
              <a:rPr lang="en-US" altLang="zh-CN" dirty="0" smtClean="0"/>
              <a:t>A process/event must be executed if repeatedly enabled.</a:t>
            </a:r>
          </a:p>
        </p:txBody>
      </p:sp>
      <p:pic>
        <p:nvPicPr>
          <p:cNvPr id="5124" name="Picture 3" descr="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667000"/>
            <a:ext cx="228600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ircular Arrow 4"/>
          <p:cNvSpPr/>
          <p:nvPr/>
        </p:nvSpPr>
        <p:spPr>
          <a:xfrm>
            <a:off x="5486400" y="3048000"/>
            <a:ext cx="381000" cy="381000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Circular Arrow 5"/>
          <p:cNvSpPr/>
          <p:nvPr/>
        </p:nvSpPr>
        <p:spPr>
          <a:xfrm rot="10800000">
            <a:off x="5486400" y="3124200"/>
            <a:ext cx="381000" cy="381000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Circular Arrow 7"/>
          <p:cNvSpPr/>
          <p:nvPr/>
        </p:nvSpPr>
        <p:spPr>
          <a:xfrm>
            <a:off x="3581400" y="5029200"/>
            <a:ext cx="381000" cy="381000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ircular Arrow 8"/>
          <p:cNvSpPr/>
          <p:nvPr/>
        </p:nvSpPr>
        <p:spPr>
          <a:xfrm rot="10800000">
            <a:off x="3581400" y="5105400"/>
            <a:ext cx="381000" cy="381000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Strong Global Fairness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If a </a:t>
            </a:r>
            <a:r>
              <a:rPr lang="en-US" altLang="zh-CN" b="1" i="1" smtClean="0"/>
              <a:t>step </a:t>
            </a:r>
            <a:r>
              <a:rPr lang="en-US" altLang="zh-CN" smtClean="0"/>
              <a:t>is infinitely often enabled, it must be taken infinitely. </a:t>
            </a:r>
          </a:p>
        </p:txBody>
      </p:sp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190875"/>
            <a:ext cx="7305675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scc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4191615"/>
            <a:ext cx="3962400" cy="2132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1600200" y="2133600"/>
            <a:ext cx="7391400" cy="3352800"/>
          </a:xfrm>
        </p:spPr>
        <p:txBody>
          <a:bodyPr/>
          <a:lstStyle/>
          <a:p>
            <a:pPr algn="l" eaLnBrk="1" hangingPunct="1"/>
            <a:r>
              <a:rPr lang="en-US" altLang="zh-CN" dirty="0" smtClean="0"/>
              <a:t>Automata-based LTL  model checking</a:t>
            </a:r>
          </a:p>
          <a:p>
            <a:pPr lvl="1" algn="l" eaLnBrk="1" hangingPunct="1"/>
            <a:r>
              <a:rPr lang="en-US" altLang="zh-CN" dirty="0" smtClean="0"/>
              <a:t>weak fairness: SCC search </a:t>
            </a:r>
          </a:p>
          <a:p>
            <a:pPr lvl="1" algn="l" eaLnBrk="1" hangingPunct="1"/>
            <a:r>
              <a:rPr lang="en-US" altLang="zh-CN" dirty="0" smtClean="0"/>
              <a:t>strong fairness: strongly connected sub-graph search</a:t>
            </a:r>
          </a:p>
          <a:p>
            <a:pPr lvl="1" algn="l" eaLnBrk="1" hangingPunct="1"/>
            <a:r>
              <a:rPr lang="en-US" altLang="zh-CN" dirty="0" smtClean="0"/>
              <a:t>strong global fairness = terminal SCC search </a:t>
            </a:r>
          </a:p>
          <a:p>
            <a:pPr lvl="1" algn="l" eaLnBrk="1" hangingPunct="1"/>
            <a:endParaRPr lang="en-US" altLang="zh-CN" dirty="0" smtClean="0"/>
          </a:p>
        </p:txBody>
      </p:sp>
      <p:sp>
        <p:nvSpPr>
          <p:cNvPr id="717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/>
              <a:t>Verification under Fairness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790575"/>
            <a:ext cx="8382000" cy="1066800"/>
          </a:xfrm>
        </p:spPr>
        <p:txBody>
          <a:bodyPr/>
          <a:lstStyle/>
          <a:p>
            <a:r>
              <a:rPr lang="en-US" dirty="0" smtClean="0"/>
              <a:t>Model Checking in PAT</a:t>
            </a:r>
            <a:endParaRPr lang="en-US" dirty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371600" y="2362200"/>
            <a:ext cx="6096000" cy="3352800"/>
          </a:xfrm>
        </p:spPr>
        <p:txBody>
          <a:bodyPr/>
          <a:lstStyle/>
          <a:p>
            <a:pPr algn="l"/>
            <a:r>
              <a:rPr lang="en-US" sz="2000" dirty="0" smtClean="0"/>
              <a:t>LTL model checking</a:t>
            </a:r>
          </a:p>
          <a:p>
            <a:pPr lvl="1" algn="l"/>
            <a:r>
              <a:rPr lang="en-US" sz="2000" dirty="0"/>
              <a:t>e</a:t>
            </a:r>
            <a:r>
              <a:rPr lang="en-US" sz="2000" dirty="0" smtClean="0"/>
              <a:t>.g., under a variety of fairness [CAV’09]</a:t>
            </a:r>
          </a:p>
          <a:p>
            <a:pPr lvl="1" algn="l"/>
            <a:r>
              <a:rPr lang="en-US" sz="2000" dirty="0" smtClean="0"/>
              <a:t>e.g., under fairness for parameterized systems [FM’09]</a:t>
            </a:r>
          </a:p>
          <a:p>
            <a:pPr algn="l"/>
            <a:r>
              <a:rPr lang="en-US" sz="2000" dirty="0" smtClean="0"/>
              <a:t>Refinement checking</a:t>
            </a:r>
          </a:p>
          <a:p>
            <a:pPr lvl="1" algn="l"/>
            <a:r>
              <a:rPr lang="en-US" sz="2000" dirty="0"/>
              <a:t>e</a:t>
            </a:r>
            <a:r>
              <a:rPr lang="en-US" sz="2000" dirty="0" smtClean="0"/>
              <a:t>.g., linearizability checking [FM’09]</a:t>
            </a:r>
          </a:p>
          <a:p>
            <a:pPr lvl="1" algn="l"/>
            <a:r>
              <a:rPr lang="en-US" sz="1900" dirty="0" smtClean="0"/>
              <a:t>e.g., timed refinement checking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/>
              <a:t>Experiment</a:t>
            </a:r>
          </a:p>
        </p:txBody>
      </p:sp>
      <p:pic>
        <p:nvPicPr>
          <p:cNvPr id="9219" name="Content Placeholder 4" descr="experiment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951037"/>
            <a:ext cx="55499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 descr="C:\Users\sun@nus\AppData\Local\Microsoft\Windows\Temporary Internet Files\Content.IE5\VA1PPV7F\MCj0438025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38862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/>
              <a:t>Experiment</a:t>
            </a:r>
          </a:p>
        </p:txBody>
      </p:sp>
      <p:pic>
        <p:nvPicPr>
          <p:cNvPr id="5" name="Picture 4" descr="exp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1905000"/>
            <a:ext cx="5626819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 Demonstration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28800"/>
            <a:ext cx="8991600" cy="3352800"/>
          </a:xfrm>
        </p:spPr>
        <p:txBody>
          <a:bodyPr/>
          <a:lstStyle/>
          <a:p>
            <a:r>
              <a:rPr lang="en-US" sz="2400" dirty="0" smtClean="0">
                <a:hlinkClick r:id="rId2"/>
              </a:rPr>
              <a:t>http://www.patroot.com</a:t>
            </a:r>
            <a:endParaRPr lang="en-US" sz="2400" dirty="0" smtClean="0"/>
          </a:p>
          <a:p>
            <a:r>
              <a:rPr lang="en-US" sz="2400" dirty="0" smtClean="0">
                <a:hlinkClick r:id="rId3"/>
              </a:rPr>
              <a:t>http://pat.comp.nus.edu.sg</a:t>
            </a:r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  <p:pic>
        <p:nvPicPr>
          <p:cNvPr id="17" name="Content Placeholder 8" descr="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914400" y="4114800"/>
            <a:ext cx="73469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Vertical Scroll 17"/>
          <p:cNvSpPr/>
          <p:nvPr/>
        </p:nvSpPr>
        <p:spPr bwMode="auto">
          <a:xfrm>
            <a:off x="1828800" y="3733800"/>
            <a:ext cx="1219200" cy="1371600"/>
          </a:xfrm>
          <a:prstGeom prst="verticalScroll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68263" indent="-3175"/>
            <a:endParaRPr lang="en-US" sz="100" dirty="0" smtClean="0"/>
          </a:p>
          <a:p>
            <a:pPr marL="68263" indent="-3175"/>
            <a:r>
              <a:rPr lang="en-US" sz="100" dirty="0" smtClean="0"/>
              <a:t>#import "</a:t>
            </a:r>
            <a:r>
              <a:rPr lang="en-US" sz="100" dirty="0" err="1" smtClean="0"/>
              <a:t>PAT.Lib.Example</a:t>
            </a:r>
            <a:r>
              <a:rPr lang="en-US" sz="100" dirty="0" smtClean="0"/>
              <a:t>";</a:t>
            </a:r>
          </a:p>
          <a:p>
            <a:pPr marL="68263" indent="-3175"/>
            <a:endParaRPr lang="en-US" sz="100" dirty="0" smtClean="0"/>
          </a:p>
          <a:p>
            <a:pPr marL="68263" indent="-3175"/>
            <a:r>
              <a:rPr lang="en-US" sz="100" dirty="0" smtClean="0"/>
              <a:t>#define </a:t>
            </a:r>
            <a:r>
              <a:rPr lang="en-US" sz="100" dirty="0" err="1" smtClean="0"/>
              <a:t>NoOfFloors</a:t>
            </a:r>
            <a:r>
              <a:rPr lang="en-US" sz="100" dirty="0" smtClean="0"/>
              <a:t> 2;</a:t>
            </a:r>
          </a:p>
          <a:p>
            <a:pPr marL="68263" indent="-3175"/>
            <a:r>
              <a:rPr lang="en-US" sz="100" dirty="0" smtClean="0"/>
              <a:t>#define </a:t>
            </a:r>
            <a:r>
              <a:rPr lang="en-US" sz="100" dirty="0" err="1" smtClean="0"/>
              <a:t>NoOfLifts</a:t>
            </a:r>
            <a:r>
              <a:rPr lang="en-US" sz="100" dirty="0" smtClean="0"/>
              <a:t> 2;</a:t>
            </a:r>
          </a:p>
          <a:p>
            <a:pPr marL="68263" indent="-3175"/>
            <a:r>
              <a:rPr lang="en-US" sz="100" dirty="0" smtClean="0"/>
              <a:t>#define </a:t>
            </a:r>
            <a:r>
              <a:rPr lang="en-US" sz="100" dirty="0" err="1" smtClean="0"/>
              <a:t>NoOfUsers</a:t>
            </a:r>
            <a:r>
              <a:rPr lang="en-US" sz="100" dirty="0" smtClean="0"/>
              <a:t> 2;</a:t>
            </a:r>
          </a:p>
          <a:p>
            <a:pPr marL="68263" indent="-3175"/>
            <a:endParaRPr lang="en-US" sz="100" dirty="0" smtClean="0"/>
          </a:p>
          <a:p>
            <a:pPr marL="68263" indent="-3175"/>
            <a:r>
              <a:rPr lang="en-US" sz="100" dirty="0" err="1" smtClean="0"/>
              <a:t>var</a:t>
            </a:r>
            <a:r>
              <a:rPr lang="en-US" sz="100" dirty="0" smtClean="0"/>
              <a:t> </a:t>
            </a:r>
            <a:r>
              <a:rPr lang="en-US" sz="100" dirty="0" err="1" smtClean="0"/>
              <a:t>extrequestsUP</a:t>
            </a:r>
            <a:r>
              <a:rPr lang="en-US" sz="100" dirty="0" smtClean="0"/>
              <a:t>[</a:t>
            </a:r>
            <a:r>
              <a:rPr lang="en-US" sz="100" dirty="0" err="1" smtClean="0"/>
              <a:t>NoOfFloors</a:t>
            </a:r>
            <a:r>
              <a:rPr lang="en-US" sz="100" dirty="0" smtClean="0"/>
              <a:t>]; </a:t>
            </a:r>
          </a:p>
          <a:p>
            <a:pPr marL="68263" indent="-3175"/>
            <a:r>
              <a:rPr lang="en-US" sz="100" dirty="0" err="1" smtClean="0"/>
              <a:t>var</a:t>
            </a:r>
            <a:r>
              <a:rPr lang="en-US" sz="100" dirty="0" smtClean="0"/>
              <a:t> </a:t>
            </a:r>
            <a:r>
              <a:rPr lang="en-US" sz="100" dirty="0" err="1" smtClean="0"/>
              <a:t>extrequestsDOWN</a:t>
            </a:r>
            <a:r>
              <a:rPr lang="en-US" sz="100" dirty="0" smtClean="0"/>
              <a:t>[</a:t>
            </a:r>
            <a:r>
              <a:rPr lang="en-US" sz="100" dirty="0" err="1" smtClean="0"/>
              <a:t>NoOfFloors</a:t>
            </a:r>
            <a:r>
              <a:rPr lang="en-US" sz="100" dirty="0" smtClean="0"/>
              <a:t>]; </a:t>
            </a:r>
          </a:p>
          <a:p>
            <a:pPr marL="68263" indent="-3175"/>
            <a:r>
              <a:rPr lang="en-US" sz="100" dirty="0" err="1" smtClean="0"/>
              <a:t>var</a:t>
            </a:r>
            <a:r>
              <a:rPr lang="en-US" sz="100" dirty="0" smtClean="0"/>
              <a:t> </a:t>
            </a:r>
            <a:r>
              <a:rPr lang="en-US" sz="100" dirty="0" err="1" smtClean="0"/>
              <a:t>intrequests</a:t>
            </a:r>
            <a:r>
              <a:rPr lang="en-US" sz="100" dirty="0" smtClean="0"/>
              <a:t>[</a:t>
            </a:r>
            <a:r>
              <a:rPr lang="en-US" sz="100" dirty="0" err="1" smtClean="0"/>
              <a:t>NoOfLifts</a:t>
            </a:r>
            <a:r>
              <a:rPr lang="en-US" sz="100" dirty="0" smtClean="0"/>
              <a:t>][</a:t>
            </a:r>
            <a:r>
              <a:rPr lang="en-US" sz="100" dirty="0" err="1" smtClean="0"/>
              <a:t>NoOfFloors</a:t>
            </a:r>
            <a:r>
              <a:rPr lang="en-US" sz="100" dirty="0" smtClean="0"/>
              <a:t>]; </a:t>
            </a:r>
          </a:p>
          <a:p>
            <a:pPr marL="68263" indent="-3175"/>
            <a:endParaRPr lang="en-US" sz="100" dirty="0" smtClean="0"/>
          </a:p>
          <a:p>
            <a:pPr marL="68263" indent="-3175"/>
            <a:r>
              <a:rPr lang="en-US" sz="100" dirty="0" err="1" smtClean="0"/>
              <a:t>var</a:t>
            </a:r>
            <a:r>
              <a:rPr lang="en-US" sz="100" dirty="0" smtClean="0"/>
              <a:t> door = [-1(</a:t>
            </a:r>
            <a:r>
              <a:rPr lang="en-US" sz="100" dirty="0" err="1" smtClean="0"/>
              <a:t>NoOfLifts</a:t>
            </a:r>
            <a:r>
              <a:rPr lang="en-US" sz="100" dirty="0" smtClean="0"/>
              <a:t>)]; //initiate an array of -1 with length </a:t>
            </a:r>
            <a:r>
              <a:rPr lang="en-US" sz="100" dirty="0" err="1" smtClean="0"/>
              <a:t>NoOfLifts</a:t>
            </a:r>
            <a:endParaRPr lang="en-US" sz="100" dirty="0" smtClean="0"/>
          </a:p>
          <a:p>
            <a:pPr marL="68263" indent="-3175"/>
            <a:endParaRPr lang="en-US" sz="100" dirty="0" smtClean="0"/>
          </a:p>
          <a:p>
            <a:pPr marL="68263" indent="-3175"/>
            <a:r>
              <a:rPr lang="en-US" sz="100" dirty="0" err="1" smtClean="0"/>
              <a:t>LiftSystem</a:t>
            </a:r>
            <a:r>
              <a:rPr lang="en-US" sz="100" dirty="0" smtClean="0"/>
              <a:t>() = (||| {</a:t>
            </a:r>
            <a:r>
              <a:rPr lang="en-US" sz="100" dirty="0" err="1" smtClean="0"/>
              <a:t>NoOfUsers</a:t>
            </a:r>
            <a:r>
              <a:rPr lang="en-US" sz="100" dirty="0" smtClean="0"/>
              <a:t>} @ User()) ||| (||| x:{0..NoOfLifts-1} @ Lift(x, 0, 1)); </a:t>
            </a:r>
          </a:p>
          <a:p>
            <a:pPr marL="68263" indent="-3175"/>
            <a:endParaRPr lang="en-US" sz="100" dirty="0" smtClean="0"/>
          </a:p>
          <a:p>
            <a:pPr marL="68263" indent="-3175"/>
            <a:r>
              <a:rPr lang="en-US" sz="100" dirty="0" smtClean="0"/>
              <a:t>User() = []pos:{0..NoOfFloors-1}@ (</a:t>
            </a:r>
            <a:r>
              <a:rPr lang="en-US" sz="100" dirty="0" err="1" smtClean="0"/>
              <a:t>ExternalPush</a:t>
            </a:r>
            <a:r>
              <a:rPr lang="en-US" sz="100" dirty="0" smtClean="0"/>
              <a:t>(pos); </a:t>
            </a:r>
            <a:r>
              <a:rPr lang="en-US" sz="100" dirty="0" err="1" smtClean="0"/>
              <a:t>UserWaiting</a:t>
            </a:r>
            <a:r>
              <a:rPr lang="en-US" sz="100" dirty="0" smtClean="0"/>
              <a:t>(pos));</a:t>
            </a:r>
          </a:p>
          <a:p>
            <a:pPr marL="68263" indent="-3175"/>
            <a:endParaRPr lang="en-US" sz="100" dirty="0" smtClean="0"/>
          </a:p>
          <a:p>
            <a:pPr marL="68263" indent="-3175"/>
            <a:r>
              <a:rPr lang="en-US" sz="100" dirty="0" err="1" smtClean="0"/>
              <a:t>ExternalPush</a:t>
            </a:r>
            <a:r>
              <a:rPr lang="en-US" sz="100" dirty="0" smtClean="0"/>
              <a:t>(pos) = case {</a:t>
            </a:r>
          </a:p>
          <a:p>
            <a:pPr marL="68263" indent="-3175"/>
            <a:r>
              <a:rPr lang="en-US" sz="100" dirty="0" smtClean="0"/>
              <a:t>    pos == 0 : pushup.pos{</a:t>
            </a:r>
            <a:r>
              <a:rPr lang="en-US" sz="100" dirty="0" err="1" smtClean="0"/>
              <a:t>extrequestsUP</a:t>
            </a:r>
            <a:r>
              <a:rPr lang="en-US" sz="100" dirty="0" smtClean="0"/>
              <a:t>[pos] = 1;} -&gt; Skip</a:t>
            </a:r>
          </a:p>
          <a:p>
            <a:pPr marL="68263" indent="-3175"/>
            <a:r>
              <a:rPr lang="en-US" sz="100" dirty="0" smtClean="0"/>
              <a:t>    pos == NoOfFloors-1 : pushdown.pos{</a:t>
            </a:r>
            <a:r>
              <a:rPr lang="en-US" sz="100" dirty="0" err="1" smtClean="0"/>
              <a:t>extrequestsDOWN</a:t>
            </a:r>
            <a:r>
              <a:rPr lang="en-US" sz="100" dirty="0" smtClean="0"/>
              <a:t>[pos] = 1;} -&gt; Skip</a:t>
            </a:r>
          </a:p>
          <a:p>
            <a:pPr marL="68263" indent="-3175"/>
            <a:r>
              <a:rPr lang="en-US" sz="100" dirty="0" smtClean="0"/>
              <a:t>    default : pushup.pos{</a:t>
            </a:r>
            <a:r>
              <a:rPr lang="en-US" sz="100" dirty="0" err="1" smtClean="0"/>
              <a:t>extrequestsUP</a:t>
            </a:r>
            <a:r>
              <a:rPr lang="en-US" sz="100" dirty="0" smtClean="0"/>
              <a:t>[pos] = 1;} -&gt; Skip </a:t>
            </a:r>
          </a:p>
          <a:p>
            <a:pPr marL="68263" indent="-3175"/>
            <a:r>
              <a:rPr lang="en-US" sz="100" dirty="0" smtClean="0"/>
              <a:t>        [] pushdown.pos{</a:t>
            </a:r>
            <a:r>
              <a:rPr lang="en-US" sz="100" dirty="0" err="1" smtClean="0"/>
              <a:t>extrequestsDOWN</a:t>
            </a:r>
            <a:r>
              <a:rPr lang="en-US" sz="100" dirty="0" smtClean="0"/>
              <a:t>[pos] = 1;} -&gt; Skip</a:t>
            </a:r>
          </a:p>
          <a:p>
            <a:pPr marL="68263" indent="-3175"/>
            <a:r>
              <a:rPr lang="en-US" sz="100" dirty="0" smtClean="0"/>
              <a:t>    };</a:t>
            </a:r>
          </a:p>
          <a:p>
            <a:pPr marL="68263" indent="-3175"/>
            <a:endParaRPr lang="en-US" sz="100" dirty="0" smtClean="0"/>
          </a:p>
          <a:p>
            <a:pPr marL="68263" indent="-3175"/>
            <a:r>
              <a:rPr lang="en-US" sz="100" dirty="0" err="1" smtClean="0"/>
              <a:t>UserWaiting</a:t>
            </a:r>
            <a:r>
              <a:rPr lang="en-US" sz="100" dirty="0" smtClean="0"/>
              <a:t>(pos) = [] </a:t>
            </a:r>
            <a:r>
              <a:rPr lang="en-US" sz="100" dirty="0" err="1" smtClean="0"/>
              <a:t>i</a:t>
            </a:r>
            <a:r>
              <a:rPr lang="en-US" sz="100" dirty="0" smtClean="0"/>
              <a:t>:{0..NoOfLifts-1} @ </a:t>
            </a:r>
          </a:p>
          <a:p>
            <a:pPr marL="68263" indent="-3175"/>
            <a:r>
              <a:rPr lang="en-US" sz="100" dirty="0" smtClean="0"/>
              <a:t>    ([door[</a:t>
            </a:r>
            <a:r>
              <a:rPr lang="en-US" sz="100" dirty="0" err="1" smtClean="0"/>
              <a:t>i</a:t>
            </a:r>
            <a:r>
              <a:rPr lang="en-US" sz="100" dirty="0" smtClean="0"/>
              <a:t>] == pos]</a:t>
            </a:r>
            <a:r>
              <a:rPr lang="en-US" sz="100" dirty="0" err="1" smtClean="0"/>
              <a:t>enter.i</a:t>
            </a:r>
            <a:r>
              <a:rPr lang="en-US" sz="100" dirty="0" smtClean="0"/>
              <a:t> -&gt; ([]y:{0..NoOfFloors-1}@(</a:t>
            </a:r>
            <a:r>
              <a:rPr lang="en-US" sz="100" dirty="0" err="1" smtClean="0"/>
              <a:t>push.y</a:t>
            </a:r>
            <a:r>
              <a:rPr lang="en-US" sz="100" dirty="0" smtClean="0"/>
              <a:t>{</a:t>
            </a:r>
            <a:r>
              <a:rPr lang="en-US" sz="100" dirty="0" err="1" smtClean="0"/>
              <a:t>intrequests</a:t>
            </a:r>
            <a:r>
              <a:rPr lang="en-US" sz="100" dirty="0" smtClean="0"/>
              <a:t>[</a:t>
            </a:r>
            <a:r>
              <a:rPr lang="en-US" sz="100" dirty="0" err="1" smtClean="0"/>
              <a:t>i</a:t>
            </a:r>
            <a:r>
              <a:rPr lang="en-US" sz="100" dirty="0" smtClean="0"/>
              <a:t>][y] = 1;} -&gt; </a:t>
            </a:r>
          </a:p>
          <a:p>
            <a:pPr marL="68263" indent="-3175"/>
            <a:r>
              <a:rPr lang="en-US" sz="100" dirty="0" smtClean="0"/>
              <a:t>    ([door[</a:t>
            </a:r>
            <a:r>
              <a:rPr lang="en-US" sz="100" dirty="0" err="1" smtClean="0"/>
              <a:t>i</a:t>
            </a:r>
            <a:r>
              <a:rPr lang="en-US" sz="100" dirty="0" smtClean="0"/>
              <a:t>] == y]</a:t>
            </a:r>
            <a:r>
              <a:rPr lang="en-US" sz="100" dirty="0" err="1" smtClean="0"/>
              <a:t>exit.i</a:t>
            </a:r>
            <a:r>
              <a:rPr lang="en-US" sz="100" dirty="0" smtClean="0"/>
              <a:t> -&gt; User()))));</a:t>
            </a:r>
          </a:p>
          <a:p>
            <a:pPr marL="68263" indent="-3175"/>
            <a:endParaRPr lang="en-US" sz="100" dirty="0" smtClean="0"/>
          </a:p>
          <a:p>
            <a:pPr marL="68263" indent="-3175"/>
            <a:r>
              <a:rPr lang="en-US" sz="100" dirty="0" smtClean="0"/>
              <a:t>Lift(</a:t>
            </a:r>
            <a:r>
              <a:rPr lang="en-US" sz="100" dirty="0" err="1" smtClean="0"/>
              <a:t>i</a:t>
            </a:r>
            <a:r>
              <a:rPr lang="en-US" sz="100" dirty="0" smtClean="0"/>
              <a:t>, level, direction) = </a:t>
            </a:r>
          </a:p>
          <a:p>
            <a:pPr marL="68263" indent="-3175"/>
            <a:r>
              <a:rPr lang="en-US" sz="100" dirty="0" smtClean="0"/>
              <a:t>    if (</a:t>
            </a:r>
            <a:r>
              <a:rPr lang="en-US" sz="100" dirty="0" err="1" smtClean="0"/>
              <a:t>intrequests</a:t>
            </a:r>
            <a:r>
              <a:rPr lang="en-US" sz="100" dirty="0" smtClean="0"/>
              <a:t>[</a:t>
            </a:r>
            <a:r>
              <a:rPr lang="en-US" sz="100" dirty="0" err="1" smtClean="0"/>
              <a:t>i</a:t>
            </a:r>
            <a:r>
              <a:rPr lang="en-US" sz="100" dirty="0" smtClean="0"/>
              <a:t>][level] != 0 || (direction == 1 &amp;&amp; </a:t>
            </a:r>
            <a:r>
              <a:rPr lang="en-US" sz="100" dirty="0" err="1" smtClean="0"/>
              <a:t>extrequestsUP</a:t>
            </a:r>
            <a:r>
              <a:rPr lang="en-US" sz="100" dirty="0" smtClean="0"/>
              <a:t>[level] == 1) || (direction == -1 &amp;&amp; </a:t>
            </a:r>
            <a:r>
              <a:rPr lang="en-US" sz="100" dirty="0" err="1" smtClean="0"/>
              <a:t>extrequestsDOWN</a:t>
            </a:r>
            <a:r>
              <a:rPr lang="en-US" sz="100" dirty="0" smtClean="0"/>
              <a:t>[level] == 1)) {</a:t>
            </a:r>
          </a:p>
          <a:p>
            <a:pPr marL="68263" indent="-3175"/>
            <a:r>
              <a:rPr lang="en-US" sz="100" dirty="0" smtClean="0"/>
              <a:t>        </a:t>
            </a:r>
            <a:r>
              <a:rPr lang="en-US" sz="100" dirty="0" err="1" smtClean="0"/>
              <a:t>opendoor.i.level</a:t>
            </a:r>
            <a:r>
              <a:rPr lang="en-US" sz="100" dirty="0" smtClean="0"/>
              <a:t>{</a:t>
            </a:r>
          </a:p>
          <a:p>
            <a:pPr marL="68263" indent="-3175"/>
            <a:r>
              <a:rPr lang="en-US" sz="100" dirty="0" smtClean="0"/>
              <a:t>            door[</a:t>
            </a:r>
            <a:r>
              <a:rPr lang="en-US" sz="100" dirty="0" err="1" smtClean="0"/>
              <a:t>i</a:t>
            </a:r>
            <a:r>
              <a:rPr lang="en-US" sz="100" dirty="0" smtClean="0"/>
              <a:t>] = level; </a:t>
            </a:r>
            <a:r>
              <a:rPr lang="en-US" sz="100" dirty="0" err="1" smtClean="0"/>
              <a:t>intrequests</a:t>
            </a:r>
            <a:r>
              <a:rPr lang="en-US" sz="100" dirty="0" smtClean="0"/>
              <a:t>[</a:t>
            </a:r>
            <a:r>
              <a:rPr lang="en-US" sz="100" dirty="0" err="1" smtClean="0"/>
              <a:t>i</a:t>
            </a:r>
            <a:r>
              <a:rPr lang="en-US" sz="100" dirty="0" smtClean="0"/>
              <a:t>][level] = 0;</a:t>
            </a:r>
          </a:p>
          <a:p>
            <a:pPr marL="68263" indent="-3175"/>
            <a:r>
              <a:rPr lang="en-US" sz="100" dirty="0" smtClean="0"/>
              <a:t>            if (direction &gt; 0) {</a:t>
            </a:r>
          </a:p>
          <a:p>
            <a:pPr marL="68263" indent="-3175"/>
            <a:r>
              <a:rPr lang="en-US" sz="100" dirty="0" smtClean="0"/>
              <a:t>	            </a:t>
            </a:r>
            <a:r>
              <a:rPr lang="en-US" sz="100" dirty="0" err="1" smtClean="0"/>
              <a:t>extrequestsUP</a:t>
            </a:r>
            <a:r>
              <a:rPr lang="en-US" sz="100" dirty="0" smtClean="0"/>
              <a:t>[level] =0;</a:t>
            </a:r>
          </a:p>
          <a:p>
            <a:pPr marL="68263" indent="-3175"/>
            <a:r>
              <a:rPr lang="en-US" sz="100" dirty="0" smtClean="0"/>
              <a:t>            } </a:t>
            </a:r>
            <a:r>
              <a:rPr lang="en-US" sz="100" dirty="0" err="1" smtClean="0"/>
              <a:t>elsse</a:t>
            </a:r>
            <a:r>
              <a:rPr lang="en-US" sz="100" dirty="0" smtClean="0"/>
              <a:t> {</a:t>
            </a:r>
          </a:p>
          <a:p>
            <a:pPr marL="68263" indent="-3175"/>
            <a:r>
              <a:rPr lang="en-US" sz="100" dirty="0" smtClean="0"/>
              <a:t>                </a:t>
            </a:r>
            <a:r>
              <a:rPr lang="en-US" sz="100" dirty="0" err="1" smtClean="0"/>
              <a:t>extrequestsDOWN</a:t>
            </a:r>
            <a:r>
              <a:rPr lang="en-US" sz="100" dirty="0" smtClean="0"/>
              <a:t>[level] = 0;</a:t>
            </a:r>
          </a:p>
          <a:p>
            <a:pPr marL="68263" indent="-3175"/>
            <a:r>
              <a:rPr lang="en-US" sz="100" dirty="0" smtClean="0"/>
              <a:t>            }</a:t>
            </a:r>
          </a:p>
          <a:p>
            <a:pPr marL="68263" indent="-3175"/>
            <a:r>
              <a:rPr lang="en-US" sz="100" dirty="0" smtClean="0"/>
              <a:t>        } -&gt; </a:t>
            </a:r>
            <a:r>
              <a:rPr lang="en-US" sz="100" dirty="0" err="1" smtClean="0"/>
              <a:t>close.i.level</a:t>
            </a:r>
            <a:r>
              <a:rPr lang="en-US" sz="100" dirty="0" smtClean="0"/>
              <a:t>{door[</a:t>
            </a:r>
            <a:r>
              <a:rPr lang="en-US" sz="100" dirty="0" err="1" smtClean="0"/>
              <a:t>i</a:t>
            </a:r>
            <a:r>
              <a:rPr lang="en-US" sz="100" dirty="0" smtClean="0"/>
              <a:t>] = -1;} -&gt; Lift(</a:t>
            </a:r>
            <a:r>
              <a:rPr lang="en-US" sz="100" dirty="0" err="1" smtClean="0"/>
              <a:t>i</a:t>
            </a:r>
            <a:r>
              <a:rPr lang="en-US" sz="100" dirty="0" smtClean="0"/>
              <a:t>, level, direction)</a:t>
            </a:r>
          </a:p>
          <a:p>
            <a:pPr marL="68263" indent="-3175"/>
            <a:r>
              <a:rPr lang="en-US" sz="100" dirty="0" smtClean="0"/>
              <a:t>    }</a:t>
            </a:r>
          </a:p>
          <a:p>
            <a:pPr marL="68263" indent="-3175"/>
            <a:r>
              <a:rPr lang="en-US" sz="100" dirty="0" smtClean="0"/>
              <a:t>    else {</a:t>
            </a:r>
          </a:p>
          <a:p>
            <a:pPr marL="68263" indent="-3175"/>
            <a:r>
              <a:rPr lang="en-US" sz="100" dirty="0" smtClean="0"/>
              <a:t>        </a:t>
            </a:r>
            <a:r>
              <a:rPr lang="en-US" sz="100" dirty="0" err="1" smtClean="0"/>
              <a:t>checkIfToMove.i.level</a:t>
            </a:r>
            <a:r>
              <a:rPr lang="en-US" sz="100" dirty="0" smtClean="0"/>
              <a:t> -&gt;</a:t>
            </a:r>
          </a:p>
          <a:p>
            <a:pPr marL="68263" indent="-3175"/>
            <a:r>
              <a:rPr lang="en-US" sz="100" dirty="0" smtClean="0"/>
              <a:t>        if (call(</a:t>
            </a:r>
            <a:r>
              <a:rPr lang="en-US" sz="100" dirty="0" err="1" smtClean="0"/>
              <a:t>CheckIfToMove</a:t>
            </a:r>
            <a:r>
              <a:rPr lang="en-US" sz="100" dirty="0" smtClean="0"/>
              <a:t>, level, direction, </a:t>
            </a:r>
            <a:r>
              <a:rPr lang="en-US" sz="100" dirty="0" err="1" smtClean="0"/>
              <a:t>i</a:t>
            </a:r>
            <a:r>
              <a:rPr lang="en-US" sz="100" dirty="0" smtClean="0"/>
              <a:t>, </a:t>
            </a:r>
            <a:r>
              <a:rPr lang="en-US" sz="100" dirty="0" err="1" smtClean="0"/>
              <a:t>NoOfFloors</a:t>
            </a:r>
            <a:r>
              <a:rPr lang="en-US" sz="100" dirty="0" smtClean="0"/>
              <a:t>, </a:t>
            </a:r>
            <a:r>
              <a:rPr lang="en-US" sz="100" dirty="0" err="1" smtClean="0"/>
              <a:t>intrequests</a:t>
            </a:r>
            <a:r>
              <a:rPr lang="en-US" sz="100" dirty="0" smtClean="0"/>
              <a:t>, </a:t>
            </a:r>
            <a:r>
              <a:rPr lang="en-US" sz="100" dirty="0" err="1" smtClean="0"/>
              <a:t>extrequestsUP</a:t>
            </a:r>
            <a:r>
              <a:rPr lang="en-US" sz="100" dirty="0" smtClean="0"/>
              <a:t>, </a:t>
            </a:r>
            <a:r>
              <a:rPr lang="en-US" sz="100" dirty="0" err="1" smtClean="0"/>
              <a:t>extrequestsDOWN</a:t>
            </a:r>
            <a:r>
              <a:rPr lang="en-US" sz="100" dirty="0" smtClean="0"/>
              <a:t>)) {</a:t>
            </a:r>
          </a:p>
          <a:p>
            <a:pPr marL="68263" indent="-3175"/>
            <a:r>
              <a:rPr lang="en-US" sz="100" dirty="0" smtClean="0"/>
              <a:t>            </a:t>
            </a:r>
            <a:r>
              <a:rPr lang="en-US" sz="100" dirty="0" err="1" smtClean="0"/>
              <a:t>moving.i.level.direction</a:t>
            </a:r>
            <a:r>
              <a:rPr lang="en-US" sz="100" dirty="0" smtClean="0"/>
              <a:t> -&gt; </a:t>
            </a:r>
          </a:p>
          <a:p>
            <a:pPr marL="68263" indent="-3175"/>
            <a:r>
              <a:rPr lang="en-US" sz="100" dirty="0" smtClean="0"/>
              <a:t>            if (</a:t>
            </a:r>
            <a:r>
              <a:rPr lang="en-US" sz="100" dirty="0" err="1" smtClean="0"/>
              <a:t>level+direction</a:t>
            </a:r>
            <a:r>
              <a:rPr lang="en-US" sz="100" dirty="0" smtClean="0"/>
              <a:t> == 0 || </a:t>
            </a:r>
            <a:r>
              <a:rPr lang="en-US" sz="100" dirty="0" err="1" smtClean="0"/>
              <a:t>level+direction</a:t>
            </a:r>
            <a:r>
              <a:rPr lang="en-US" sz="100" dirty="0" smtClean="0"/>
              <a:t> == NoOfFloors-1) {</a:t>
            </a:r>
          </a:p>
          <a:p>
            <a:pPr marL="68263" indent="-3175"/>
            <a:r>
              <a:rPr lang="en-US" sz="100" dirty="0" smtClean="0"/>
              <a:t>                Lift(</a:t>
            </a:r>
            <a:r>
              <a:rPr lang="en-US" sz="100" dirty="0" err="1" smtClean="0"/>
              <a:t>i</a:t>
            </a:r>
            <a:r>
              <a:rPr lang="en-US" sz="100" dirty="0" smtClean="0"/>
              <a:t>, </a:t>
            </a:r>
            <a:r>
              <a:rPr lang="en-US" sz="100" dirty="0" err="1" smtClean="0"/>
              <a:t>level+direction</a:t>
            </a:r>
            <a:r>
              <a:rPr lang="en-US" sz="100" dirty="0" smtClean="0"/>
              <a:t>, -1*direction)</a:t>
            </a:r>
          </a:p>
          <a:p>
            <a:pPr marL="68263" indent="-3175"/>
            <a:r>
              <a:rPr lang="en-US" sz="100" dirty="0" smtClean="0"/>
              <a:t>            } else {</a:t>
            </a:r>
          </a:p>
          <a:p>
            <a:pPr marL="68263" indent="-3175"/>
            <a:r>
              <a:rPr lang="en-US" sz="100" dirty="0" smtClean="0"/>
              <a:t>                Lift(</a:t>
            </a:r>
            <a:r>
              <a:rPr lang="en-US" sz="100" dirty="0" err="1" smtClean="0"/>
              <a:t>i</a:t>
            </a:r>
            <a:r>
              <a:rPr lang="en-US" sz="100" dirty="0" smtClean="0"/>
              <a:t>, </a:t>
            </a:r>
            <a:r>
              <a:rPr lang="en-US" sz="100" dirty="0" err="1" smtClean="0"/>
              <a:t>level+direction</a:t>
            </a:r>
            <a:r>
              <a:rPr lang="en-US" sz="100" dirty="0" smtClean="0"/>
              <a:t>, direction)</a:t>
            </a:r>
          </a:p>
          <a:p>
            <a:pPr marL="68263" indent="-3175"/>
            <a:r>
              <a:rPr lang="en-US" sz="100" dirty="0" smtClean="0"/>
              <a:t>            }</a:t>
            </a:r>
          </a:p>
          <a:p>
            <a:pPr marL="68263" indent="-3175"/>
            <a:r>
              <a:rPr lang="en-US" sz="100" dirty="0" smtClean="0"/>
              <a:t>        }</a:t>
            </a:r>
          </a:p>
          <a:p>
            <a:pPr marL="68263" indent="-3175"/>
            <a:r>
              <a:rPr lang="en-US" sz="100" dirty="0" smtClean="0"/>
              <a:t>        else {</a:t>
            </a:r>
          </a:p>
          <a:p>
            <a:pPr marL="68263" indent="-3175"/>
            <a:r>
              <a:rPr lang="en-US" sz="100" dirty="0" smtClean="0"/>
              <a:t>            if ((level == 0 &amp;&amp; direction == 1) || (level == NoOfFloors-1 &amp;&amp; direction == -1)) {</a:t>
            </a:r>
          </a:p>
          <a:p>
            <a:pPr marL="68263" indent="-3175"/>
            <a:r>
              <a:rPr lang="en-US" sz="100" dirty="0" smtClean="0"/>
              <a:t>                Lift(</a:t>
            </a:r>
            <a:r>
              <a:rPr lang="en-US" sz="100" dirty="0" err="1" smtClean="0"/>
              <a:t>i</a:t>
            </a:r>
            <a:r>
              <a:rPr lang="en-US" sz="100" dirty="0" smtClean="0"/>
              <a:t>, level, direction)</a:t>
            </a:r>
          </a:p>
          <a:p>
            <a:pPr marL="68263" indent="-3175"/>
            <a:r>
              <a:rPr lang="en-US" sz="100" dirty="0" smtClean="0"/>
              <a:t>            } else {</a:t>
            </a:r>
          </a:p>
          <a:p>
            <a:pPr marL="68263" indent="-3175"/>
            <a:r>
              <a:rPr lang="en-US" sz="100" dirty="0" smtClean="0"/>
              <a:t>                </a:t>
            </a:r>
            <a:r>
              <a:rPr lang="en-US" sz="100" dirty="0" err="1" smtClean="0"/>
              <a:t>changedir.i.level</a:t>
            </a:r>
            <a:r>
              <a:rPr lang="en-US" sz="100" dirty="0" smtClean="0"/>
              <a:t> -&gt; Lift(</a:t>
            </a:r>
            <a:r>
              <a:rPr lang="en-US" sz="100" dirty="0" err="1" smtClean="0"/>
              <a:t>i</a:t>
            </a:r>
            <a:r>
              <a:rPr lang="en-US" sz="100" dirty="0" smtClean="0"/>
              <a:t>, level, -1*direction)</a:t>
            </a:r>
          </a:p>
          <a:p>
            <a:pPr marL="68263" indent="-3175"/>
            <a:r>
              <a:rPr lang="en-US" sz="100" dirty="0" smtClean="0"/>
              <a:t>            }</a:t>
            </a:r>
          </a:p>
          <a:p>
            <a:pPr marL="68263" indent="-3175"/>
            <a:r>
              <a:rPr lang="en-US" sz="100" dirty="0" smtClean="0"/>
              <a:t>        }</a:t>
            </a:r>
          </a:p>
          <a:p>
            <a:pPr marL="68263" indent="-3175"/>
            <a:r>
              <a:rPr lang="en-US" sz="100" dirty="0" smtClean="0"/>
              <a:t>    };</a:t>
            </a:r>
          </a:p>
          <a:p>
            <a:pPr marL="68263" indent="-3175"/>
            <a:endParaRPr lang="en-US" sz="100" dirty="0" smtClean="0"/>
          </a:p>
          <a:p>
            <a:pPr marL="68263" indent="-3175"/>
            <a:r>
              <a:rPr lang="en-US" sz="100" dirty="0" smtClean="0"/>
              <a:t>#assert </a:t>
            </a:r>
            <a:r>
              <a:rPr lang="en-US" sz="100" dirty="0" err="1" smtClean="0"/>
              <a:t>LiftSystem</a:t>
            </a:r>
            <a:r>
              <a:rPr lang="en-US" sz="100" dirty="0" smtClean="0"/>
              <a:t>() </a:t>
            </a:r>
            <a:r>
              <a:rPr lang="en-US" sz="100" dirty="0" err="1" smtClean="0"/>
              <a:t>deadlockfree</a:t>
            </a:r>
            <a:r>
              <a:rPr lang="en-US" sz="100" dirty="0" smtClean="0"/>
              <a:t>;</a:t>
            </a:r>
          </a:p>
          <a:p>
            <a:pPr marL="68263" indent="-3175"/>
            <a:r>
              <a:rPr lang="en-US" sz="100" dirty="0" smtClean="0"/>
              <a:t>#define </a:t>
            </a:r>
            <a:r>
              <a:rPr lang="en-US" sz="100" dirty="0" err="1" smtClean="0"/>
              <a:t>liveness</a:t>
            </a:r>
            <a:r>
              <a:rPr lang="en-US" sz="100" dirty="0" smtClean="0"/>
              <a:t> </a:t>
            </a:r>
            <a:r>
              <a:rPr lang="en-US" sz="100" dirty="0" err="1" smtClean="0"/>
              <a:t>extrequestsUP</a:t>
            </a:r>
            <a:r>
              <a:rPr lang="en-US" sz="100" dirty="0" smtClean="0"/>
              <a:t>[0] == 0;</a:t>
            </a:r>
          </a:p>
          <a:p>
            <a:pPr marL="68263" indent="-3175"/>
            <a:r>
              <a:rPr lang="en-US" sz="100" dirty="0" smtClean="0"/>
              <a:t>#assert </a:t>
            </a:r>
            <a:r>
              <a:rPr lang="en-US" sz="100" dirty="0" err="1" smtClean="0"/>
              <a:t>LiftSystem</a:t>
            </a:r>
            <a:r>
              <a:rPr lang="en-US" sz="100" dirty="0" smtClean="0"/>
              <a:t>() |= []&lt;&gt; </a:t>
            </a:r>
            <a:r>
              <a:rPr lang="en-US" sz="100" dirty="0" err="1" smtClean="0"/>
              <a:t>liveness</a:t>
            </a:r>
            <a:r>
              <a:rPr lang="en-US" sz="100" dirty="0" smtClean="0"/>
              <a:t>; </a:t>
            </a:r>
          </a:p>
        </p:txBody>
      </p:sp>
      <p:sp>
        <p:nvSpPr>
          <p:cNvPr id="19" name="Right Arrow 18"/>
          <p:cNvSpPr/>
          <p:nvPr/>
        </p:nvSpPr>
        <p:spPr bwMode="auto">
          <a:xfrm>
            <a:off x="1676400" y="4419600"/>
            <a:ext cx="304800" cy="7620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  <p:pic>
        <p:nvPicPr>
          <p:cNvPr id="20" name="Picture 19" descr="lt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00400" y="3132083"/>
            <a:ext cx="1676400" cy="2659117"/>
          </a:xfrm>
          <a:prstGeom prst="rect">
            <a:avLst/>
          </a:prstGeom>
        </p:spPr>
      </p:pic>
      <p:sp>
        <p:nvSpPr>
          <p:cNvPr id="21" name="Right Arrow 20"/>
          <p:cNvSpPr/>
          <p:nvPr/>
        </p:nvSpPr>
        <p:spPr bwMode="auto">
          <a:xfrm>
            <a:off x="2895600" y="4419600"/>
            <a:ext cx="304800" cy="7620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  <p:sp>
        <p:nvSpPr>
          <p:cNvPr id="22" name="Explosion 1 21"/>
          <p:cNvSpPr/>
          <p:nvPr/>
        </p:nvSpPr>
        <p:spPr bwMode="auto">
          <a:xfrm>
            <a:off x="4800600" y="5334000"/>
            <a:ext cx="1981200" cy="914400"/>
          </a:xfrm>
          <a:prstGeom prst="irregularSeal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Times New Roman" pitchFamily="18" charset="0"/>
              </a:rPr>
              <a:t>property</a:t>
            </a:r>
          </a:p>
        </p:txBody>
      </p:sp>
      <p:sp>
        <p:nvSpPr>
          <p:cNvPr id="23" name="Action Button: Forward or Next 22">
            <a:hlinkClick r:id="rId6" action="ppaction://program" highlightClick="1"/>
          </p:cNvPr>
          <p:cNvSpPr/>
          <p:nvPr/>
        </p:nvSpPr>
        <p:spPr bwMode="auto">
          <a:xfrm>
            <a:off x="5334000" y="4038600"/>
            <a:ext cx="914400" cy="838200"/>
          </a:xfrm>
          <a:prstGeom prst="actionButtonForwardNex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  <p:sp>
        <p:nvSpPr>
          <p:cNvPr id="24" name="Right Arrow 23"/>
          <p:cNvSpPr/>
          <p:nvPr/>
        </p:nvSpPr>
        <p:spPr bwMode="auto">
          <a:xfrm>
            <a:off x="4876800" y="4419600"/>
            <a:ext cx="457200" cy="7620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  <p:sp>
        <p:nvSpPr>
          <p:cNvPr id="25" name="Right Arrow 24"/>
          <p:cNvSpPr/>
          <p:nvPr/>
        </p:nvSpPr>
        <p:spPr bwMode="auto">
          <a:xfrm rot="16200000">
            <a:off x="5448300" y="5143501"/>
            <a:ext cx="685800" cy="15240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  <p:sp>
        <p:nvSpPr>
          <p:cNvPr id="26" name="Striped Right Arrow 25"/>
          <p:cNvSpPr/>
          <p:nvPr/>
        </p:nvSpPr>
        <p:spPr bwMode="auto">
          <a:xfrm>
            <a:off x="6248400" y="4343400"/>
            <a:ext cx="609600" cy="228600"/>
          </a:xfrm>
          <a:prstGeom prst="striped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29200" y="36692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model checker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6781800" y="41148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counterexample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6781800" y="4419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5" descr="s_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33400" y="0"/>
            <a:ext cx="10058400" cy="776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0" name="Picture 6" descr="queu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457200"/>
            <a:ext cx="1524000" cy="129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4" descr="s_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09600" y="-381000"/>
            <a:ext cx="9753600" cy="753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8" name="Picture 5" descr="IMAGE_0000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0"/>
            <a:ext cx="37338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Text Box 6"/>
          <p:cNvSpPr txBox="1">
            <a:spLocks noChangeArrowheads="1"/>
          </p:cNvSpPr>
          <p:nvPr/>
        </p:nvSpPr>
        <p:spPr bwMode="auto">
          <a:xfrm>
            <a:off x="533400" y="5334000"/>
            <a:ext cx="7467600" cy="1006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 i="1">
                <a:solidFill>
                  <a:srgbClr val="FF0066"/>
                </a:solidFill>
              </a:rPr>
              <a:t>However, concurrent real-time behavior cannot be easily captured in Z/Object-Z, where Timed Automata and Timed Process Algebra are better suited. </a:t>
            </a:r>
          </a:p>
        </p:txBody>
      </p:sp>
      <p:sp>
        <p:nvSpPr>
          <p:cNvPr id="39940" name="Line 9"/>
          <p:cNvSpPr>
            <a:spLocks noChangeShapeType="1"/>
          </p:cNvSpPr>
          <p:nvPr/>
        </p:nvSpPr>
        <p:spPr bwMode="auto">
          <a:xfrm flipV="1">
            <a:off x="5715000" y="2362200"/>
            <a:ext cx="1143000" cy="381000"/>
          </a:xfrm>
          <a:prstGeom prst="line">
            <a:avLst/>
          </a:prstGeom>
          <a:noFill/>
          <a:ln w="222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41" name="Line 10"/>
          <p:cNvSpPr>
            <a:spLocks noChangeShapeType="1"/>
          </p:cNvSpPr>
          <p:nvPr/>
        </p:nvSpPr>
        <p:spPr bwMode="auto">
          <a:xfrm flipH="1" flipV="1">
            <a:off x="7086600" y="2286000"/>
            <a:ext cx="2057400" cy="381000"/>
          </a:xfrm>
          <a:prstGeom prst="line">
            <a:avLst/>
          </a:prstGeom>
          <a:noFill/>
          <a:ln w="222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42" name="Text Box 11"/>
          <p:cNvSpPr txBox="1">
            <a:spLocks noChangeArrowheads="1"/>
          </p:cNvSpPr>
          <p:nvPr/>
        </p:nvSpPr>
        <p:spPr bwMode="auto">
          <a:xfrm>
            <a:off x="6096000" y="25146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i="1">
                <a:solidFill>
                  <a:schemeClr val="bg1"/>
                </a:solidFill>
              </a:rPr>
              <a:t>b</a:t>
            </a:r>
            <a:r>
              <a:rPr lang="en-US" sz="1400" i="1">
                <a:solidFill>
                  <a:schemeClr val="bg1"/>
                </a:solidFill>
              </a:rPr>
              <a:t>1</a:t>
            </a:r>
            <a:endParaRPr lang="en-SG" sz="1400" i="1">
              <a:solidFill>
                <a:schemeClr val="bg1"/>
              </a:solidFill>
            </a:endParaRPr>
          </a:p>
        </p:txBody>
      </p:sp>
      <p:sp>
        <p:nvSpPr>
          <p:cNvPr id="39943" name="Rectangle 12"/>
          <p:cNvSpPr>
            <a:spLocks noChangeArrowheads="1"/>
          </p:cNvSpPr>
          <p:nvPr/>
        </p:nvSpPr>
        <p:spPr bwMode="auto">
          <a:xfrm>
            <a:off x="7772400" y="2438400"/>
            <a:ext cx="409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i="1">
                <a:solidFill>
                  <a:schemeClr val="bg1"/>
                </a:solidFill>
              </a:rPr>
              <a:t>b</a:t>
            </a:r>
            <a:r>
              <a:rPr lang="en-US" sz="1400" i="1">
                <a:solidFill>
                  <a:schemeClr val="bg1"/>
                </a:solidFill>
              </a:rPr>
              <a:t>2</a:t>
            </a:r>
            <a:endParaRPr lang="en-SG" sz="1400" i="1">
              <a:solidFill>
                <a:schemeClr val="bg1"/>
              </a:solidFill>
            </a:endParaRPr>
          </a:p>
        </p:txBody>
      </p:sp>
      <p:sp>
        <p:nvSpPr>
          <p:cNvPr id="39944" name="Slide Number Placeholder 3"/>
          <p:cNvSpPr txBox="1">
            <a:spLocks noGrp="1"/>
          </p:cNvSpPr>
          <p:nvPr/>
        </p:nvSpPr>
        <p:spPr bwMode="auto">
          <a:xfrm>
            <a:off x="6932613" y="6334125"/>
            <a:ext cx="1903412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8" tIns="45703" rIns="91408" bIns="45703"/>
          <a:lstStyle/>
          <a:p>
            <a:pPr algn="r" eaLnBrk="0" hangingPunct="0"/>
            <a:fld id="{A2CECE19-5580-4A87-AF17-18B974C5AD13}" type="slidenum">
              <a:rPr lang="zh-CN" altLang="en-GB" sz="1200">
                <a:solidFill>
                  <a:srgbClr val="003399"/>
                </a:solidFill>
                <a:ea typeface="SimSun" pitchFamily="2" charset="-122"/>
              </a:rPr>
              <a:pPr algn="r" eaLnBrk="0" hangingPunct="0"/>
              <a:t>7</a:t>
            </a:fld>
            <a:endParaRPr lang="en-GB" altLang="zh-CN" sz="1200">
              <a:ea typeface="SimSun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4" descr="s_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57200" y="-454025"/>
            <a:ext cx="10058400" cy="776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6" name="Picture 5" descr="Crest%2520used%2520in%2520Transfer%2520report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5200" y="1066800"/>
            <a:ext cx="962025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Text Box 6"/>
          <p:cNvSpPr txBox="1">
            <a:spLocks noChangeArrowheads="1"/>
          </p:cNvSpPr>
          <p:nvPr/>
        </p:nvSpPr>
        <p:spPr bwMode="auto">
          <a:xfrm>
            <a:off x="3810000" y="6248400"/>
            <a:ext cx="9906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S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4" descr="s_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57200" y="-454025"/>
            <a:ext cx="10058400" cy="776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4" name="Text Box 5"/>
          <p:cNvSpPr txBox="1">
            <a:spLocks noChangeArrowheads="1"/>
          </p:cNvSpPr>
          <p:nvPr/>
        </p:nvSpPr>
        <p:spPr bwMode="auto">
          <a:xfrm>
            <a:off x="3810000" y="6248400"/>
            <a:ext cx="9144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S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宋体"/>
      </a:majorFont>
      <a:minorFont>
        <a:latin typeface="Arial"/>
        <a:ea typeface="Arial Unicode MS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</a:spPr>
      <a:bodyPr vert="horz" wrap="square" lIns="91408" tIns="45703" rIns="91408" bIns="45703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Char char="•"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2"/>
            <a:cs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</a:spPr>
      <a:bodyPr vert="horz" wrap="square" lIns="91408" tIns="45703" rIns="91408" bIns="45703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Char char="•"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2"/>
            <a:cs typeface="宋体" pitchFamily="2" charset="-122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1796</TotalTime>
  <Words>4754</Words>
  <Application>Microsoft Office PowerPoint</Application>
  <PresentationFormat>On-screen Show (4:3)</PresentationFormat>
  <Paragraphs>951</Paragraphs>
  <Slides>57</Slides>
  <Notes>20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0" baseType="lpstr">
      <vt:lpstr>Blank</vt:lpstr>
      <vt:lpstr>Flow</vt:lpstr>
      <vt:lpstr>Bitmap Image</vt:lpstr>
      <vt:lpstr>Towards Expressive Specification and Efficient Model Checking </vt:lpstr>
      <vt:lpstr>Motivation</vt:lpstr>
      <vt:lpstr>Outline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A Reasoning Tool based on CLP</vt:lpstr>
      <vt:lpstr>PAT - Statement of the Problem </vt:lpstr>
      <vt:lpstr>Process Analysis Toolkit         </vt:lpstr>
      <vt:lpstr>Example: Keyless System</vt:lpstr>
      <vt:lpstr>Constant and variables</vt:lpstr>
      <vt:lpstr>Owner positions</vt:lpstr>
      <vt:lpstr>Key-fob position</vt:lpstr>
      <vt:lpstr>Door operation</vt:lpstr>
      <vt:lpstr>Motor </vt:lpstr>
      <vt:lpstr>Reasoning</vt:lpstr>
      <vt:lpstr>Process Analysis Toolkit </vt:lpstr>
      <vt:lpstr>System Modeling</vt:lpstr>
      <vt:lpstr>Syntax</vt:lpstr>
      <vt:lpstr>Syntax: Example</vt:lpstr>
      <vt:lpstr>Syntax: Example (cont’d) </vt:lpstr>
      <vt:lpstr>Syntax: Example (cont’d) </vt:lpstr>
      <vt:lpstr>Syntax: Example (cont’d) </vt:lpstr>
      <vt:lpstr>Syntax: Example (cont’d) </vt:lpstr>
      <vt:lpstr>Syntax: Example (cont’d) </vt:lpstr>
      <vt:lpstr>Syntax: Real-time Example</vt:lpstr>
      <vt:lpstr>Operational Semantics</vt:lpstr>
      <vt:lpstr>Operational Semantics </vt:lpstr>
      <vt:lpstr>Abstraction </vt:lpstr>
      <vt:lpstr>Abstraction: Example </vt:lpstr>
      <vt:lpstr>System Verification</vt:lpstr>
      <vt:lpstr>Safety</vt:lpstr>
      <vt:lpstr>Safety Verification</vt:lpstr>
      <vt:lpstr>Liveness</vt:lpstr>
      <vt:lpstr>Liveness Verification</vt:lpstr>
      <vt:lpstr>Fairness</vt:lpstr>
      <vt:lpstr>Weak Fairness</vt:lpstr>
      <vt:lpstr>Strong Fairness</vt:lpstr>
      <vt:lpstr>Strong Global Fairness</vt:lpstr>
      <vt:lpstr>Verification under Fairness</vt:lpstr>
      <vt:lpstr>Model Checking in PAT</vt:lpstr>
      <vt:lpstr>Experiment</vt:lpstr>
      <vt:lpstr>Experiment</vt:lpstr>
      <vt:lpstr>PAT Demonstration</vt:lpstr>
    </vt:vector>
  </TitlesOfParts>
  <Company>nus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 Analysis Toolkit</dc:title>
  <dc:creator>dcssunj</dc:creator>
  <cp:lastModifiedBy>sun@nus</cp:lastModifiedBy>
  <cp:revision>135</cp:revision>
  <cp:lastPrinted>1601-01-01T00:00:00Z</cp:lastPrinted>
  <dcterms:created xsi:type="dcterms:W3CDTF">2009-07-24T06:40:48Z</dcterms:created>
  <dcterms:modified xsi:type="dcterms:W3CDTF">2009-07-30T15:08:16Z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TC010183731033</vt:lpwstr>
  </property>
</Properties>
</file>