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9"/>
  </p:notesMasterIdLst>
  <p:sldIdLst>
    <p:sldId id="256" r:id="rId2"/>
    <p:sldId id="262" r:id="rId3"/>
    <p:sldId id="257" r:id="rId4"/>
    <p:sldId id="259" r:id="rId5"/>
    <p:sldId id="258" r:id="rId6"/>
    <p:sldId id="261" r:id="rId7"/>
    <p:sldId id="265" r:id="rId8"/>
    <p:sldId id="267" r:id="rId9"/>
    <p:sldId id="266" r:id="rId10"/>
    <p:sldId id="268" r:id="rId11"/>
    <p:sldId id="271" r:id="rId12"/>
    <p:sldId id="272" r:id="rId13"/>
    <p:sldId id="274" r:id="rId14"/>
    <p:sldId id="260" r:id="rId15"/>
    <p:sldId id="273" r:id="rId16"/>
    <p:sldId id="275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FFCC"/>
    <a:srgbClr val="00CC99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14" autoAdjust="0"/>
    <p:restoredTop sz="94836" autoAdjust="0"/>
  </p:normalViewPr>
  <p:slideViewPr>
    <p:cSldViewPr snapToGrid="0">
      <p:cViewPr varScale="1">
        <p:scale>
          <a:sx n="75" d="100"/>
          <a:sy n="75" d="100"/>
        </p:scale>
        <p:origin x="-7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fld id="{DFA8079F-F63B-496D-94E7-596868BE3C7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1FC74-52B7-4892-A45E-05CAAC9EAB9D}" type="slidenum">
              <a:rPr lang="en-US"/>
              <a:pPr/>
              <a:t>1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0D449-DED7-4C60-A000-7BB0529DBBB7}" type="slidenum">
              <a:rPr lang="en-US"/>
              <a:pPr/>
              <a:t>10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C97BAF-EC96-451D-B840-A48E1618867B}" type="slidenum">
              <a:rPr lang="en-US"/>
              <a:pPr/>
              <a:t>11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0D449-DED7-4C60-A000-7BB0529DBBB7}" type="slidenum">
              <a:rPr lang="en-US"/>
              <a:pPr/>
              <a:t>12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5B16E1-5A28-4559-B0FF-305BFE7C5FEE}" type="slidenum">
              <a:rPr lang="en-US"/>
              <a:pPr/>
              <a:t>14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6B8783-9C14-4A29-9BDD-A616523A7E91}" type="slidenum">
              <a:rPr lang="en-US"/>
              <a:pPr/>
              <a:t>2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F0D719-099A-408C-B032-26D2A9B30F31}" type="slidenum">
              <a:rPr lang="en-US"/>
              <a:pPr/>
              <a:t>3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A6F2C4-A933-4113-8DD6-81BF5F55A09C}" type="slidenum">
              <a:rPr lang="en-US"/>
              <a:pPr/>
              <a:t>4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C97BAF-EC96-451D-B840-A48E1618867B}" type="slidenum">
              <a:rPr lang="en-US"/>
              <a:pPr/>
              <a:t>5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C60747-EEC2-420C-91B8-22F9C2E20429}" type="slidenum">
              <a:rPr lang="en-US"/>
              <a:pPr/>
              <a:t>6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0D449-DED7-4C60-A000-7BB0529DBBB7}" type="slidenum">
              <a:rPr lang="en-US"/>
              <a:pPr/>
              <a:t>7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0D449-DED7-4C60-A000-7BB0529DBBB7}" type="slidenum">
              <a:rPr lang="en-US"/>
              <a:pPr/>
              <a:t>8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0D449-DED7-4C60-A000-7BB0529DBBB7}" type="slidenum">
              <a:rPr lang="en-US"/>
              <a:pPr/>
              <a:t>9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8229600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11575" y="2819400"/>
            <a:ext cx="5051425" cy="1295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FBAA759-99FB-4E28-A73E-B817E06DFE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F7862-7E8B-4E86-AEC6-8114D24DA3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304800"/>
            <a:ext cx="1752600" cy="5662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304800"/>
            <a:ext cx="5105400" cy="5662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A511C-0B23-405B-A55C-EF44930B31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3DCA3-95B6-46A2-9933-73396CC2F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61A28-38B4-4031-AD6D-8998086931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5395A-8192-4087-937D-5E983931F9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A0726-23C0-4F64-BBE8-8FD670A402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AA915-D523-4B36-AD81-0D19B96A00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02213-7CCF-4174-A37E-891A2C7A31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B195E-DB19-4A1C-BF32-FB12C596FC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7751F-ABB6-43D5-8757-C14411888A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395413"/>
            <a:ext cx="701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6413" y="6400800"/>
            <a:ext cx="208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fld id="{23EB6926-C449-4D85-A38F-A55EDC9058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200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file:///E:\PAT1\PAT%202.6\PAT.GUI\bin\Release\PAT.Launcher.ex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4388" y="1339850"/>
            <a:ext cx="7429500" cy="1143000"/>
          </a:xfrm>
        </p:spPr>
        <p:txBody>
          <a:bodyPr/>
          <a:lstStyle/>
          <a:p>
            <a:r>
              <a:rPr lang="en-US" dirty="0" smtClean="0"/>
              <a:t>Integrating Specification and Programs for System Modeling and Verification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92438" y="2768600"/>
            <a:ext cx="5248275" cy="1109663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en-US" b="1" dirty="0" smtClean="0"/>
          </a:p>
          <a:p>
            <a:pPr>
              <a:spcBef>
                <a:spcPct val="0"/>
              </a:spcBef>
            </a:pPr>
            <a:r>
              <a:rPr lang="en-US" b="1" dirty="0" smtClean="0"/>
              <a:t>Jun Sun, Yang Liu, Jin Song Dong and </a:t>
            </a:r>
            <a:r>
              <a:rPr lang="en-US" b="1" dirty="0" err="1" smtClean="0"/>
              <a:t>Chunqing</a:t>
            </a:r>
            <a:r>
              <a:rPr lang="en-US" b="1" dirty="0" smtClean="0"/>
              <a:t> Chen</a:t>
            </a:r>
          </a:p>
          <a:p>
            <a:pPr>
              <a:spcBef>
                <a:spcPct val="0"/>
              </a:spcBef>
            </a:pPr>
            <a:r>
              <a:rPr lang="en-US" b="1" i="1" dirty="0" smtClean="0"/>
              <a:t>National University of Singapore</a:t>
            </a:r>
            <a:endParaRPr lang="en-US" b="1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Users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Bradley Hand ITC" pitchFamily="66" charset="0"/>
              </a:rPr>
              <a:t>Users() = |||x: {0.. </a:t>
            </a:r>
            <a:r>
              <a:rPr lang="en-US" sz="1800" dirty="0" err="1" smtClean="0">
                <a:latin typeface="Bradley Hand ITC" pitchFamily="66" charset="0"/>
              </a:rPr>
              <a:t>NoOfUsers</a:t>
            </a:r>
            <a:r>
              <a:rPr lang="en-US" sz="1800" dirty="0" smtClean="0">
                <a:latin typeface="Bradley Hand ITC" pitchFamily="66" charset="0"/>
              </a:rPr>
              <a:t>} @ </a:t>
            </a:r>
            <a:r>
              <a:rPr lang="en-US" sz="1800" dirty="0" err="1" smtClean="0">
                <a:latin typeface="Bradley Hand ITC" pitchFamily="66" charset="0"/>
              </a:rPr>
              <a:t>aUser</a:t>
            </a:r>
            <a:r>
              <a:rPr lang="en-US" sz="1800" dirty="0" smtClean="0">
                <a:latin typeface="Bradley Hand ITC" pitchFamily="66" charset="0"/>
              </a:rPr>
              <a:t>(); </a:t>
            </a:r>
          </a:p>
          <a:p>
            <a:pPr>
              <a:buNone/>
            </a:pPr>
            <a:r>
              <a:rPr lang="en-US" sz="1800" dirty="0" err="1" smtClean="0">
                <a:latin typeface="Bradley Hand ITC" pitchFamily="66" charset="0"/>
              </a:rPr>
              <a:t>aUser</a:t>
            </a:r>
            <a:r>
              <a:rPr lang="en-US" sz="1800" dirty="0" smtClean="0">
                <a:latin typeface="Bradley Hand ITC" pitchFamily="66" charset="0"/>
              </a:rPr>
              <a:t>() = [] pos:{0..NoOfFloors-1} @ </a:t>
            </a:r>
            <a:r>
              <a:rPr lang="en-US" sz="1800" dirty="0" err="1" smtClean="0">
                <a:latin typeface="Bradley Hand ITC" pitchFamily="66" charset="0"/>
              </a:rPr>
              <a:t>ExternalPush</a:t>
            </a:r>
            <a:r>
              <a:rPr lang="en-US" sz="1800" dirty="0" smtClean="0">
                <a:latin typeface="Bradley Hand ITC" pitchFamily="66" charset="0"/>
              </a:rPr>
              <a:t>(pos);Waiting(pos); </a:t>
            </a:r>
          </a:p>
          <a:p>
            <a:pPr>
              <a:buNone/>
            </a:pPr>
            <a:r>
              <a:rPr lang="en-US" sz="1800" dirty="0" err="1" smtClean="0">
                <a:latin typeface="Bradley Hand ITC" pitchFamily="66" charset="0"/>
              </a:rPr>
              <a:t>ExternalPush</a:t>
            </a:r>
            <a:r>
              <a:rPr lang="en-US" sz="1800" dirty="0" smtClean="0">
                <a:latin typeface="Bradley Hand ITC" pitchFamily="66" charset="0"/>
              </a:rPr>
              <a:t>(pos) = </a:t>
            </a:r>
            <a:r>
              <a:rPr lang="en-US" sz="1800" b="1" dirty="0" smtClean="0">
                <a:latin typeface="Bradley Hand ITC" pitchFamily="66" charset="0"/>
              </a:rPr>
              <a:t>case</a:t>
            </a:r>
            <a:r>
              <a:rPr lang="en-US" sz="1800" dirty="0" smtClean="0">
                <a:latin typeface="Bradley Hand ITC" pitchFamily="66" charset="0"/>
              </a:rPr>
              <a:t>  {</a:t>
            </a:r>
          </a:p>
          <a:p>
            <a:pPr>
              <a:buNone/>
            </a:pPr>
            <a:r>
              <a:rPr lang="en-US" sz="1800" dirty="0" smtClean="0">
                <a:latin typeface="Bradley Hand ITC" pitchFamily="66" charset="0"/>
              </a:rPr>
              <a:t>	pos == 0: pushup.pos{</a:t>
            </a:r>
            <a:r>
              <a:rPr lang="en-US" sz="1800" dirty="0" err="1" smtClean="0">
                <a:latin typeface="Bradley Hand ITC" pitchFamily="66" charset="0"/>
              </a:rPr>
              <a:t>extUpReq</a:t>
            </a:r>
            <a:r>
              <a:rPr lang="en-US" sz="1800" dirty="0" smtClean="0">
                <a:latin typeface="Bradley Hand ITC" pitchFamily="66" charset="0"/>
              </a:rPr>
              <a:t>[pos] = 1} -&gt; Skip </a:t>
            </a:r>
          </a:p>
          <a:p>
            <a:pPr>
              <a:buNone/>
            </a:pPr>
            <a:r>
              <a:rPr lang="en-US" sz="1800" dirty="0" smtClean="0">
                <a:latin typeface="Bradley Hand ITC" pitchFamily="66" charset="0"/>
              </a:rPr>
              <a:t>	pos == NoOfFloor-1 : pushdown.pos{</a:t>
            </a:r>
            <a:r>
              <a:rPr lang="en-US" sz="1800" dirty="0" err="1" smtClean="0">
                <a:latin typeface="Bradley Hand ITC" pitchFamily="66" charset="0"/>
              </a:rPr>
              <a:t>extDownReq</a:t>
            </a:r>
            <a:r>
              <a:rPr lang="en-US" sz="1800" dirty="0" smtClean="0">
                <a:latin typeface="Bradley Hand ITC" pitchFamily="66" charset="0"/>
              </a:rPr>
              <a:t>[pos]=1} -&gt; Skip</a:t>
            </a:r>
          </a:p>
          <a:p>
            <a:pPr>
              <a:buNone/>
            </a:pPr>
            <a:r>
              <a:rPr lang="en-US" sz="1800" dirty="0" smtClean="0">
                <a:latin typeface="Bradley Hand ITC" pitchFamily="66" charset="0"/>
              </a:rPr>
              <a:t>	default: pushup.pos{</a:t>
            </a:r>
            <a:r>
              <a:rPr lang="en-US" sz="1800" dirty="0" err="1" smtClean="0">
                <a:latin typeface="Bradley Hand ITC" pitchFamily="66" charset="0"/>
              </a:rPr>
              <a:t>extUpReq</a:t>
            </a:r>
            <a:r>
              <a:rPr lang="en-US" sz="1800" dirty="0" smtClean="0">
                <a:latin typeface="Bradley Hand ITC" pitchFamily="66" charset="0"/>
              </a:rPr>
              <a:t>[pos] = 1} -&gt; Skip </a:t>
            </a:r>
          </a:p>
          <a:p>
            <a:pPr>
              <a:buNone/>
            </a:pPr>
            <a:r>
              <a:rPr lang="en-US" sz="1800" dirty="0" smtClean="0">
                <a:latin typeface="Bradley Hand ITC" pitchFamily="66" charset="0"/>
              </a:rPr>
              <a:t>		    [] pushdown.pos{</a:t>
            </a:r>
            <a:r>
              <a:rPr lang="en-US" sz="1800" dirty="0" err="1" smtClean="0">
                <a:latin typeface="Bradley Hand ITC" pitchFamily="66" charset="0"/>
              </a:rPr>
              <a:t>extDownReq</a:t>
            </a:r>
            <a:r>
              <a:rPr lang="en-US" sz="1800" dirty="0" smtClean="0">
                <a:latin typeface="Bradley Hand ITC" pitchFamily="66" charset="0"/>
              </a:rPr>
              <a:t>[pos] = 1} -&gt; Skip </a:t>
            </a:r>
          </a:p>
          <a:p>
            <a:pPr>
              <a:buNone/>
            </a:pPr>
            <a:r>
              <a:rPr lang="en-US" sz="1800" dirty="0" smtClean="0">
                <a:latin typeface="Bradley Hand ITC" pitchFamily="66" charset="0"/>
              </a:rPr>
              <a:t>	}</a:t>
            </a:r>
          </a:p>
          <a:p>
            <a:pPr>
              <a:buNone/>
            </a:pPr>
            <a:r>
              <a:rPr lang="en-US" sz="1800" dirty="0" smtClean="0">
                <a:latin typeface="Bradley Hand ITC" pitchFamily="66" charset="0"/>
              </a:rPr>
              <a:t>…</a:t>
            </a:r>
          </a:p>
          <a:p>
            <a:pPr>
              <a:buNone/>
            </a:pPr>
            <a:r>
              <a:rPr lang="en-US" sz="1800" dirty="0" err="1" smtClean="0">
                <a:latin typeface="Bradley Hand ITC" pitchFamily="66" charset="0"/>
              </a:rPr>
              <a:t>LiftSystem</a:t>
            </a:r>
            <a:r>
              <a:rPr lang="en-US" sz="1800" dirty="0" smtClean="0">
                <a:latin typeface="Bradley Hand ITC" pitchFamily="66" charset="0"/>
              </a:rPr>
              <a:t>() = Users() ||| (||| x:{0..NoOfLift-1} @ Lift(x, 0, 1)); </a:t>
            </a:r>
            <a:endParaRPr lang="en-US" sz="1800" dirty="0">
              <a:latin typeface="Bradley Hand ITC" pitchFamily="66" charset="0"/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605588" y="223838"/>
            <a:ext cx="213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Syntax</a:t>
            </a:r>
            <a:endParaRPr lang="en-US" dirty="0"/>
          </a:p>
          <a:p>
            <a:pPr lvl="1"/>
            <a:r>
              <a:rPr lang="en-US" dirty="0" smtClean="0"/>
              <a:t>Sequential programs as events</a:t>
            </a:r>
            <a:endParaRPr lang="en-US" dirty="0"/>
          </a:p>
          <a:p>
            <a:pPr lvl="1"/>
            <a:r>
              <a:rPr lang="en-US" dirty="0" smtClean="0"/>
              <a:t>Composing programs</a:t>
            </a:r>
            <a:endParaRPr lang="en-US" dirty="0"/>
          </a:p>
          <a:p>
            <a:r>
              <a:rPr lang="en-US" dirty="0" smtClean="0"/>
              <a:t>Semantics</a:t>
            </a:r>
            <a:endParaRPr lang="en-US" dirty="0"/>
          </a:p>
          <a:p>
            <a:pPr lvl="1"/>
            <a:r>
              <a:rPr lang="en-US" dirty="0" smtClean="0"/>
              <a:t>Operational semantics</a:t>
            </a:r>
          </a:p>
          <a:p>
            <a:pPr lvl="1"/>
            <a:r>
              <a:rPr lang="en-US" dirty="0" smtClean="0"/>
              <a:t>Traces/failures/divergences</a:t>
            </a:r>
          </a:p>
          <a:p>
            <a:pPr lvl="1"/>
            <a:r>
              <a:rPr lang="en-US" dirty="0" smtClean="0"/>
              <a:t>State/event LTL semantics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Semantics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A configuration is a pair (V,P)</a:t>
            </a:r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605588" y="223838"/>
            <a:ext cx="213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US"/>
          </a:p>
        </p:txBody>
      </p:sp>
      <p:pic>
        <p:nvPicPr>
          <p:cNvPr id="6" name="Picture 5" descr="semantic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92216" y="2085705"/>
            <a:ext cx="4346011" cy="337943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Semantics</a:t>
            </a:r>
            <a:endParaRPr lang="en-US" dirty="0"/>
          </a:p>
        </p:txBody>
      </p:sp>
      <p:sp>
        <p:nvSpPr>
          <p:cNvPr id="5" name="Vertical Scroll 4"/>
          <p:cNvSpPr/>
          <p:nvPr/>
        </p:nvSpPr>
        <p:spPr bwMode="auto">
          <a:xfrm>
            <a:off x="1868128" y="2431025"/>
            <a:ext cx="2517058" cy="2544097"/>
          </a:xfrm>
          <a:prstGeom prst="verticalScroll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8263" indent="-3175"/>
            <a:endParaRPr lang="en-US" sz="150" dirty="0" smtClean="0"/>
          </a:p>
          <a:p>
            <a:pPr marL="68263" indent="-3175"/>
            <a:r>
              <a:rPr lang="en-US" sz="150" dirty="0" smtClean="0"/>
              <a:t>#import "</a:t>
            </a:r>
            <a:r>
              <a:rPr lang="en-US" sz="150" dirty="0" err="1" smtClean="0"/>
              <a:t>PAT.Lib.Example</a:t>
            </a:r>
            <a:r>
              <a:rPr lang="en-US" sz="150" dirty="0" smtClean="0"/>
              <a:t>";</a:t>
            </a:r>
          </a:p>
          <a:p>
            <a:pPr marL="68263" indent="-3175"/>
            <a:endParaRPr lang="en-US" sz="150" dirty="0" smtClean="0"/>
          </a:p>
          <a:p>
            <a:pPr marL="68263" indent="-3175"/>
            <a:r>
              <a:rPr lang="en-US" sz="150" dirty="0" smtClean="0"/>
              <a:t>#define </a:t>
            </a:r>
            <a:r>
              <a:rPr lang="en-US" sz="150" dirty="0" err="1" smtClean="0"/>
              <a:t>NoOfFloors</a:t>
            </a:r>
            <a:r>
              <a:rPr lang="en-US" sz="150" dirty="0" smtClean="0"/>
              <a:t> 2;</a:t>
            </a:r>
          </a:p>
          <a:p>
            <a:pPr marL="68263" indent="-3175"/>
            <a:r>
              <a:rPr lang="en-US" sz="150" dirty="0" smtClean="0"/>
              <a:t>#define </a:t>
            </a:r>
            <a:r>
              <a:rPr lang="en-US" sz="150" dirty="0" err="1" smtClean="0"/>
              <a:t>NoOfLifts</a:t>
            </a:r>
            <a:r>
              <a:rPr lang="en-US" sz="150" dirty="0" smtClean="0"/>
              <a:t> 2;</a:t>
            </a:r>
          </a:p>
          <a:p>
            <a:pPr marL="68263" indent="-3175"/>
            <a:r>
              <a:rPr lang="en-US" sz="150" dirty="0" smtClean="0"/>
              <a:t>#define </a:t>
            </a:r>
            <a:r>
              <a:rPr lang="en-US" sz="150" dirty="0" err="1" smtClean="0"/>
              <a:t>NoOfUsers</a:t>
            </a:r>
            <a:r>
              <a:rPr lang="en-US" sz="150" dirty="0" smtClean="0"/>
              <a:t> 2;</a:t>
            </a:r>
          </a:p>
          <a:p>
            <a:pPr marL="68263" indent="-3175"/>
            <a:endParaRPr lang="en-US" sz="150" dirty="0" smtClean="0"/>
          </a:p>
          <a:p>
            <a:pPr marL="68263" indent="-3175"/>
            <a:r>
              <a:rPr lang="en-US" sz="150" dirty="0" err="1" smtClean="0"/>
              <a:t>var</a:t>
            </a:r>
            <a:r>
              <a:rPr lang="en-US" sz="150" dirty="0" smtClean="0"/>
              <a:t> </a:t>
            </a:r>
            <a:r>
              <a:rPr lang="en-US" sz="150" dirty="0" err="1" smtClean="0"/>
              <a:t>extrequestsUP</a:t>
            </a:r>
            <a:r>
              <a:rPr lang="en-US" sz="150" dirty="0" smtClean="0"/>
              <a:t>[</a:t>
            </a:r>
            <a:r>
              <a:rPr lang="en-US" sz="150" dirty="0" err="1" smtClean="0"/>
              <a:t>NoOfFloors</a:t>
            </a:r>
            <a:r>
              <a:rPr lang="en-US" sz="150" dirty="0" smtClean="0"/>
              <a:t>]; </a:t>
            </a:r>
          </a:p>
          <a:p>
            <a:pPr marL="68263" indent="-3175"/>
            <a:r>
              <a:rPr lang="en-US" sz="150" dirty="0" err="1" smtClean="0"/>
              <a:t>var</a:t>
            </a:r>
            <a:r>
              <a:rPr lang="en-US" sz="150" dirty="0" smtClean="0"/>
              <a:t> </a:t>
            </a:r>
            <a:r>
              <a:rPr lang="en-US" sz="150" dirty="0" err="1" smtClean="0"/>
              <a:t>extrequestsDOWN</a:t>
            </a:r>
            <a:r>
              <a:rPr lang="en-US" sz="150" dirty="0" smtClean="0"/>
              <a:t>[</a:t>
            </a:r>
            <a:r>
              <a:rPr lang="en-US" sz="150" dirty="0" err="1" smtClean="0"/>
              <a:t>NoOfFloors</a:t>
            </a:r>
            <a:r>
              <a:rPr lang="en-US" sz="150" dirty="0" smtClean="0"/>
              <a:t>]; </a:t>
            </a:r>
          </a:p>
          <a:p>
            <a:pPr marL="68263" indent="-3175"/>
            <a:r>
              <a:rPr lang="en-US" sz="150" dirty="0" err="1" smtClean="0"/>
              <a:t>var</a:t>
            </a:r>
            <a:r>
              <a:rPr lang="en-US" sz="150" dirty="0" smtClean="0"/>
              <a:t> </a:t>
            </a:r>
            <a:r>
              <a:rPr lang="en-US" sz="150" dirty="0" err="1" smtClean="0"/>
              <a:t>intrequests</a:t>
            </a:r>
            <a:r>
              <a:rPr lang="en-US" sz="150" dirty="0" smtClean="0"/>
              <a:t>[</a:t>
            </a:r>
            <a:r>
              <a:rPr lang="en-US" sz="150" dirty="0" err="1" smtClean="0"/>
              <a:t>NoOfLifts</a:t>
            </a:r>
            <a:r>
              <a:rPr lang="en-US" sz="150" dirty="0" smtClean="0"/>
              <a:t>][</a:t>
            </a:r>
            <a:r>
              <a:rPr lang="en-US" sz="150" dirty="0" err="1" smtClean="0"/>
              <a:t>NoOfFloors</a:t>
            </a:r>
            <a:r>
              <a:rPr lang="en-US" sz="150" dirty="0" smtClean="0"/>
              <a:t>]; </a:t>
            </a:r>
          </a:p>
          <a:p>
            <a:pPr marL="68263" indent="-3175"/>
            <a:endParaRPr lang="en-US" sz="150" dirty="0" smtClean="0"/>
          </a:p>
          <a:p>
            <a:pPr marL="68263" indent="-3175"/>
            <a:r>
              <a:rPr lang="en-US" sz="150" dirty="0" err="1" smtClean="0"/>
              <a:t>var</a:t>
            </a:r>
            <a:r>
              <a:rPr lang="en-US" sz="150" dirty="0" smtClean="0"/>
              <a:t> door = [-1(</a:t>
            </a:r>
            <a:r>
              <a:rPr lang="en-US" sz="150" dirty="0" err="1" smtClean="0"/>
              <a:t>NoOfLifts</a:t>
            </a:r>
            <a:r>
              <a:rPr lang="en-US" sz="150" dirty="0" smtClean="0"/>
              <a:t>)]; //initiate an array of -1 with length </a:t>
            </a:r>
            <a:r>
              <a:rPr lang="en-US" sz="150" dirty="0" err="1" smtClean="0"/>
              <a:t>NoOfLifts</a:t>
            </a:r>
            <a:endParaRPr lang="en-US" sz="150" dirty="0" smtClean="0"/>
          </a:p>
          <a:p>
            <a:pPr marL="68263" indent="-3175"/>
            <a:endParaRPr lang="en-US" sz="150" dirty="0" smtClean="0"/>
          </a:p>
          <a:p>
            <a:pPr marL="68263" indent="-3175"/>
            <a:r>
              <a:rPr lang="en-US" sz="150" dirty="0" err="1" smtClean="0"/>
              <a:t>LiftSystem</a:t>
            </a:r>
            <a:r>
              <a:rPr lang="en-US" sz="150" dirty="0" smtClean="0"/>
              <a:t>() = (||| {</a:t>
            </a:r>
            <a:r>
              <a:rPr lang="en-US" sz="150" dirty="0" err="1" smtClean="0"/>
              <a:t>NoOfUsers</a:t>
            </a:r>
            <a:r>
              <a:rPr lang="en-US" sz="150" dirty="0" smtClean="0"/>
              <a:t>} @ User()) ||| (||| x:{0..NoOfLifts-1} @ Lift(x, 0, 1)); </a:t>
            </a:r>
          </a:p>
          <a:p>
            <a:pPr marL="68263" indent="-3175"/>
            <a:endParaRPr lang="en-US" sz="150" dirty="0" smtClean="0"/>
          </a:p>
          <a:p>
            <a:pPr marL="68263" indent="-3175"/>
            <a:r>
              <a:rPr lang="en-US" sz="150" dirty="0" smtClean="0"/>
              <a:t>User() = []pos:{0..NoOfFloors-1}@ (</a:t>
            </a:r>
            <a:r>
              <a:rPr lang="en-US" sz="150" dirty="0" err="1" smtClean="0"/>
              <a:t>ExternalPush</a:t>
            </a:r>
            <a:r>
              <a:rPr lang="en-US" sz="150" dirty="0" smtClean="0"/>
              <a:t>(pos); </a:t>
            </a:r>
            <a:r>
              <a:rPr lang="en-US" sz="150" dirty="0" err="1" smtClean="0"/>
              <a:t>UserWaiting</a:t>
            </a:r>
            <a:r>
              <a:rPr lang="en-US" sz="150" dirty="0" smtClean="0"/>
              <a:t>(pos));</a:t>
            </a:r>
          </a:p>
          <a:p>
            <a:pPr marL="68263" indent="-3175"/>
            <a:endParaRPr lang="en-US" sz="150" dirty="0" smtClean="0"/>
          </a:p>
          <a:p>
            <a:pPr marL="68263" indent="-3175"/>
            <a:r>
              <a:rPr lang="en-US" sz="150" dirty="0" err="1" smtClean="0"/>
              <a:t>ExternalPush</a:t>
            </a:r>
            <a:r>
              <a:rPr lang="en-US" sz="150" dirty="0" smtClean="0"/>
              <a:t>(pos) = case {</a:t>
            </a:r>
          </a:p>
          <a:p>
            <a:pPr marL="68263" indent="-3175"/>
            <a:r>
              <a:rPr lang="en-US" sz="150" dirty="0" smtClean="0"/>
              <a:t>    pos == 0 : pushup.pos{</a:t>
            </a:r>
            <a:r>
              <a:rPr lang="en-US" sz="150" dirty="0" err="1" smtClean="0"/>
              <a:t>extrequestsUP</a:t>
            </a:r>
            <a:r>
              <a:rPr lang="en-US" sz="150" dirty="0" smtClean="0"/>
              <a:t>[pos] = 1;} -&gt; Skip</a:t>
            </a:r>
          </a:p>
          <a:p>
            <a:pPr marL="68263" indent="-3175"/>
            <a:r>
              <a:rPr lang="en-US" sz="150" dirty="0" smtClean="0"/>
              <a:t>    pos == NoOfFloors-1 : pushdown.pos{</a:t>
            </a:r>
            <a:r>
              <a:rPr lang="en-US" sz="150" dirty="0" err="1" smtClean="0"/>
              <a:t>extrequestsDOWN</a:t>
            </a:r>
            <a:r>
              <a:rPr lang="en-US" sz="150" dirty="0" smtClean="0"/>
              <a:t>[pos] = 1;} -&gt; Skip</a:t>
            </a:r>
          </a:p>
          <a:p>
            <a:pPr marL="68263" indent="-3175"/>
            <a:r>
              <a:rPr lang="en-US" sz="150" dirty="0" smtClean="0"/>
              <a:t>    default : pushup.pos{</a:t>
            </a:r>
            <a:r>
              <a:rPr lang="en-US" sz="150" dirty="0" err="1" smtClean="0"/>
              <a:t>extrequestsUP</a:t>
            </a:r>
            <a:r>
              <a:rPr lang="en-US" sz="150" dirty="0" smtClean="0"/>
              <a:t>[pos] = 1;} -&gt; Skip </a:t>
            </a:r>
          </a:p>
          <a:p>
            <a:pPr marL="68263" indent="-3175"/>
            <a:r>
              <a:rPr lang="en-US" sz="150" dirty="0" smtClean="0"/>
              <a:t>        [] pushdown.pos{</a:t>
            </a:r>
            <a:r>
              <a:rPr lang="en-US" sz="150" dirty="0" err="1" smtClean="0"/>
              <a:t>extrequestsDOWN</a:t>
            </a:r>
            <a:r>
              <a:rPr lang="en-US" sz="150" dirty="0" smtClean="0"/>
              <a:t>[pos] = 1;} -&gt; Skip</a:t>
            </a:r>
          </a:p>
          <a:p>
            <a:pPr marL="68263" indent="-3175"/>
            <a:r>
              <a:rPr lang="en-US" sz="150" dirty="0" smtClean="0"/>
              <a:t>    };</a:t>
            </a:r>
          </a:p>
          <a:p>
            <a:pPr marL="68263" indent="-3175"/>
            <a:endParaRPr lang="en-US" sz="150" dirty="0" smtClean="0"/>
          </a:p>
          <a:p>
            <a:pPr marL="68263" indent="-3175"/>
            <a:r>
              <a:rPr lang="en-US" sz="150" dirty="0" err="1" smtClean="0"/>
              <a:t>UserWaiting</a:t>
            </a:r>
            <a:r>
              <a:rPr lang="en-US" sz="150" dirty="0" smtClean="0"/>
              <a:t>(pos) = [] </a:t>
            </a:r>
            <a:r>
              <a:rPr lang="en-US" sz="150" dirty="0" err="1" smtClean="0"/>
              <a:t>i</a:t>
            </a:r>
            <a:r>
              <a:rPr lang="en-US" sz="150" dirty="0" smtClean="0"/>
              <a:t>:{0..NoOfLifts-1} @ </a:t>
            </a:r>
          </a:p>
          <a:p>
            <a:pPr marL="68263" indent="-3175"/>
            <a:r>
              <a:rPr lang="en-US" sz="150" dirty="0" smtClean="0"/>
              <a:t>    ([door[</a:t>
            </a:r>
            <a:r>
              <a:rPr lang="en-US" sz="150" dirty="0" err="1" smtClean="0"/>
              <a:t>i</a:t>
            </a:r>
            <a:r>
              <a:rPr lang="en-US" sz="150" dirty="0" smtClean="0"/>
              <a:t>] == pos]</a:t>
            </a:r>
            <a:r>
              <a:rPr lang="en-US" sz="150" dirty="0" err="1" smtClean="0"/>
              <a:t>enter.i</a:t>
            </a:r>
            <a:r>
              <a:rPr lang="en-US" sz="150" dirty="0" smtClean="0"/>
              <a:t> -&gt; ([]y:{0..NoOfFloors-1}@(</a:t>
            </a:r>
            <a:r>
              <a:rPr lang="en-US" sz="150" dirty="0" err="1" smtClean="0"/>
              <a:t>push.y</a:t>
            </a:r>
            <a:r>
              <a:rPr lang="en-US" sz="150" dirty="0" smtClean="0"/>
              <a:t>{</a:t>
            </a:r>
            <a:r>
              <a:rPr lang="en-US" sz="150" dirty="0" err="1" smtClean="0"/>
              <a:t>intrequests</a:t>
            </a:r>
            <a:r>
              <a:rPr lang="en-US" sz="150" dirty="0" smtClean="0"/>
              <a:t>[</a:t>
            </a:r>
            <a:r>
              <a:rPr lang="en-US" sz="150" dirty="0" err="1" smtClean="0"/>
              <a:t>i</a:t>
            </a:r>
            <a:r>
              <a:rPr lang="en-US" sz="150" dirty="0" smtClean="0"/>
              <a:t>][y] = 1;} -&gt; </a:t>
            </a:r>
          </a:p>
          <a:p>
            <a:pPr marL="68263" indent="-3175"/>
            <a:r>
              <a:rPr lang="en-US" sz="150" dirty="0" smtClean="0"/>
              <a:t>    ([door[</a:t>
            </a:r>
            <a:r>
              <a:rPr lang="en-US" sz="150" dirty="0" err="1" smtClean="0"/>
              <a:t>i</a:t>
            </a:r>
            <a:r>
              <a:rPr lang="en-US" sz="150" dirty="0" smtClean="0"/>
              <a:t>] == y]</a:t>
            </a:r>
            <a:r>
              <a:rPr lang="en-US" sz="150" dirty="0" err="1" smtClean="0"/>
              <a:t>exit.i</a:t>
            </a:r>
            <a:r>
              <a:rPr lang="en-US" sz="150" dirty="0" smtClean="0"/>
              <a:t> -&gt; User()))));</a:t>
            </a:r>
          </a:p>
          <a:p>
            <a:pPr marL="68263" indent="-3175"/>
            <a:endParaRPr lang="en-US" sz="150" dirty="0" smtClean="0"/>
          </a:p>
          <a:p>
            <a:pPr marL="68263" indent="-3175"/>
            <a:r>
              <a:rPr lang="en-US" sz="150" dirty="0" smtClean="0"/>
              <a:t>Lift(</a:t>
            </a:r>
            <a:r>
              <a:rPr lang="en-US" sz="150" dirty="0" err="1" smtClean="0"/>
              <a:t>i</a:t>
            </a:r>
            <a:r>
              <a:rPr lang="en-US" sz="150" dirty="0" smtClean="0"/>
              <a:t>, level, direction) = </a:t>
            </a:r>
          </a:p>
          <a:p>
            <a:pPr marL="68263" indent="-3175"/>
            <a:r>
              <a:rPr lang="en-US" sz="150" dirty="0" smtClean="0"/>
              <a:t>    if (</a:t>
            </a:r>
            <a:r>
              <a:rPr lang="en-US" sz="150" dirty="0" err="1" smtClean="0"/>
              <a:t>intrequests</a:t>
            </a:r>
            <a:r>
              <a:rPr lang="en-US" sz="150" dirty="0" smtClean="0"/>
              <a:t>[</a:t>
            </a:r>
            <a:r>
              <a:rPr lang="en-US" sz="150" dirty="0" err="1" smtClean="0"/>
              <a:t>i</a:t>
            </a:r>
            <a:r>
              <a:rPr lang="en-US" sz="150" dirty="0" smtClean="0"/>
              <a:t>][level] != 0 || (direction == 1 &amp;&amp; </a:t>
            </a:r>
            <a:r>
              <a:rPr lang="en-US" sz="150" dirty="0" err="1" smtClean="0"/>
              <a:t>extrequestsUP</a:t>
            </a:r>
            <a:r>
              <a:rPr lang="en-US" sz="150" dirty="0" smtClean="0"/>
              <a:t>[level] == 1) || (direction == -1 &amp;&amp; </a:t>
            </a:r>
            <a:r>
              <a:rPr lang="en-US" sz="150" dirty="0" err="1" smtClean="0"/>
              <a:t>extrequestsDOWN</a:t>
            </a:r>
            <a:r>
              <a:rPr lang="en-US" sz="150" dirty="0" smtClean="0"/>
              <a:t>[level] == 1)) {</a:t>
            </a:r>
          </a:p>
          <a:p>
            <a:pPr marL="68263" indent="-3175"/>
            <a:r>
              <a:rPr lang="en-US" sz="150" dirty="0" smtClean="0"/>
              <a:t>        </a:t>
            </a:r>
            <a:r>
              <a:rPr lang="en-US" sz="150" dirty="0" err="1" smtClean="0"/>
              <a:t>opendoor.i.level</a:t>
            </a:r>
            <a:r>
              <a:rPr lang="en-US" sz="150" dirty="0" smtClean="0"/>
              <a:t>{</a:t>
            </a:r>
          </a:p>
          <a:p>
            <a:pPr marL="68263" indent="-3175"/>
            <a:r>
              <a:rPr lang="en-US" sz="150" dirty="0" smtClean="0"/>
              <a:t>            door[</a:t>
            </a:r>
            <a:r>
              <a:rPr lang="en-US" sz="150" dirty="0" err="1" smtClean="0"/>
              <a:t>i</a:t>
            </a:r>
            <a:r>
              <a:rPr lang="en-US" sz="150" dirty="0" smtClean="0"/>
              <a:t>] = level; </a:t>
            </a:r>
            <a:r>
              <a:rPr lang="en-US" sz="150" dirty="0" err="1" smtClean="0"/>
              <a:t>intrequests</a:t>
            </a:r>
            <a:r>
              <a:rPr lang="en-US" sz="150" dirty="0" smtClean="0"/>
              <a:t>[</a:t>
            </a:r>
            <a:r>
              <a:rPr lang="en-US" sz="150" dirty="0" err="1" smtClean="0"/>
              <a:t>i</a:t>
            </a:r>
            <a:r>
              <a:rPr lang="en-US" sz="150" dirty="0" smtClean="0"/>
              <a:t>][level] = 0;</a:t>
            </a:r>
          </a:p>
          <a:p>
            <a:pPr marL="68263" indent="-3175"/>
            <a:r>
              <a:rPr lang="en-US" sz="150" dirty="0" smtClean="0"/>
              <a:t>            if (direction &gt; 0) {</a:t>
            </a:r>
          </a:p>
          <a:p>
            <a:pPr marL="68263" indent="-3175"/>
            <a:r>
              <a:rPr lang="en-US" sz="150" dirty="0" smtClean="0"/>
              <a:t>	            </a:t>
            </a:r>
            <a:r>
              <a:rPr lang="en-US" sz="150" dirty="0" err="1" smtClean="0"/>
              <a:t>extrequestsUP</a:t>
            </a:r>
            <a:r>
              <a:rPr lang="en-US" sz="150" dirty="0" smtClean="0"/>
              <a:t>[level] =0;</a:t>
            </a:r>
          </a:p>
          <a:p>
            <a:pPr marL="68263" indent="-3175"/>
            <a:r>
              <a:rPr lang="en-US" sz="150" dirty="0" smtClean="0"/>
              <a:t>            } </a:t>
            </a:r>
            <a:r>
              <a:rPr lang="en-US" sz="150" dirty="0" err="1" smtClean="0"/>
              <a:t>elsse</a:t>
            </a:r>
            <a:r>
              <a:rPr lang="en-US" sz="150" dirty="0" smtClean="0"/>
              <a:t> {</a:t>
            </a:r>
          </a:p>
          <a:p>
            <a:pPr marL="68263" indent="-3175"/>
            <a:r>
              <a:rPr lang="en-US" sz="150" dirty="0" smtClean="0"/>
              <a:t>                </a:t>
            </a:r>
            <a:r>
              <a:rPr lang="en-US" sz="150" dirty="0" err="1" smtClean="0"/>
              <a:t>extrequestsDOWN</a:t>
            </a:r>
            <a:r>
              <a:rPr lang="en-US" sz="150" dirty="0" smtClean="0"/>
              <a:t>[level] = 0;</a:t>
            </a:r>
          </a:p>
          <a:p>
            <a:pPr marL="68263" indent="-3175"/>
            <a:r>
              <a:rPr lang="en-US" sz="150" dirty="0" smtClean="0"/>
              <a:t>            }</a:t>
            </a:r>
          </a:p>
          <a:p>
            <a:pPr marL="68263" indent="-3175"/>
            <a:r>
              <a:rPr lang="en-US" sz="150" dirty="0" smtClean="0"/>
              <a:t>        } -&gt; </a:t>
            </a:r>
            <a:r>
              <a:rPr lang="en-US" sz="150" dirty="0" err="1" smtClean="0"/>
              <a:t>close.i.level</a:t>
            </a:r>
            <a:r>
              <a:rPr lang="en-US" sz="150" dirty="0" smtClean="0"/>
              <a:t>{door[</a:t>
            </a:r>
            <a:r>
              <a:rPr lang="en-US" sz="150" dirty="0" err="1" smtClean="0"/>
              <a:t>i</a:t>
            </a:r>
            <a:r>
              <a:rPr lang="en-US" sz="150" dirty="0" smtClean="0"/>
              <a:t>] = -1;} -&gt; Lift(</a:t>
            </a:r>
            <a:r>
              <a:rPr lang="en-US" sz="150" dirty="0" err="1" smtClean="0"/>
              <a:t>i</a:t>
            </a:r>
            <a:r>
              <a:rPr lang="en-US" sz="150" dirty="0" smtClean="0"/>
              <a:t>, level, direction)</a:t>
            </a:r>
          </a:p>
          <a:p>
            <a:pPr marL="68263" indent="-3175"/>
            <a:r>
              <a:rPr lang="en-US" sz="150" dirty="0" smtClean="0"/>
              <a:t>    }</a:t>
            </a:r>
          </a:p>
          <a:p>
            <a:pPr marL="68263" indent="-3175"/>
            <a:r>
              <a:rPr lang="en-US" sz="150" dirty="0" smtClean="0"/>
              <a:t>    else {</a:t>
            </a:r>
          </a:p>
          <a:p>
            <a:pPr marL="68263" indent="-3175"/>
            <a:r>
              <a:rPr lang="en-US" sz="150" dirty="0" smtClean="0"/>
              <a:t>        </a:t>
            </a:r>
            <a:r>
              <a:rPr lang="en-US" sz="150" dirty="0" err="1" smtClean="0"/>
              <a:t>checkIfToMove.i.level</a:t>
            </a:r>
            <a:r>
              <a:rPr lang="en-US" sz="150" dirty="0" smtClean="0"/>
              <a:t> -&gt;</a:t>
            </a:r>
          </a:p>
          <a:p>
            <a:pPr marL="68263" indent="-3175"/>
            <a:r>
              <a:rPr lang="en-US" sz="150" dirty="0" smtClean="0"/>
              <a:t>        if (call(</a:t>
            </a:r>
            <a:r>
              <a:rPr lang="en-US" sz="150" dirty="0" err="1" smtClean="0"/>
              <a:t>CheckIfToMove</a:t>
            </a:r>
            <a:r>
              <a:rPr lang="en-US" sz="150" dirty="0" smtClean="0"/>
              <a:t>, level, direction, </a:t>
            </a:r>
            <a:r>
              <a:rPr lang="en-US" sz="150" dirty="0" err="1" smtClean="0"/>
              <a:t>i</a:t>
            </a:r>
            <a:r>
              <a:rPr lang="en-US" sz="150" dirty="0" smtClean="0"/>
              <a:t>, </a:t>
            </a:r>
            <a:r>
              <a:rPr lang="en-US" sz="150" dirty="0" err="1" smtClean="0"/>
              <a:t>NoOfFloors</a:t>
            </a:r>
            <a:r>
              <a:rPr lang="en-US" sz="150" dirty="0" smtClean="0"/>
              <a:t>, </a:t>
            </a:r>
            <a:r>
              <a:rPr lang="en-US" sz="150" dirty="0" err="1" smtClean="0"/>
              <a:t>intrequests</a:t>
            </a:r>
            <a:r>
              <a:rPr lang="en-US" sz="150" dirty="0" smtClean="0"/>
              <a:t>, </a:t>
            </a:r>
            <a:r>
              <a:rPr lang="en-US" sz="150" dirty="0" err="1" smtClean="0"/>
              <a:t>extrequestsUP</a:t>
            </a:r>
            <a:r>
              <a:rPr lang="en-US" sz="150" dirty="0" smtClean="0"/>
              <a:t>, </a:t>
            </a:r>
            <a:r>
              <a:rPr lang="en-US" sz="150" dirty="0" err="1" smtClean="0"/>
              <a:t>extrequestsDOWN</a:t>
            </a:r>
            <a:r>
              <a:rPr lang="en-US" sz="150" dirty="0" smtClean="0"/>
              <a:t>)) {</a:t>
            </a:r>
          </a:p>
          <a:p>
            <a:pPr marL="68263" indent="-3175"/>
            <a:r>
              <a:rPr lang="en-US" sz="150" dirty="0" smtClean="0"/>
              <a:t>            </a:t>
            </a:r>
            <a:r>
              <a:rPr lang="en-US" sz="150" dirty="0" err="1" smtClean="0"/>
              <a:t>moving.i.level.direction</a:t>
            </a:r>
            <a:r>
              <a:rPr lang="en-US" sz="150" dirty="0" smtClean="0"/>
              <a:t> -&gt; </a:t>
            </a:r>
          </a:p>
          <a:p>
            <a:pPr marL="68263" indent="-3175"/>
            <a:r>
              <a:rPr lang="en-US" sz="150" dirty="0" smtClean="0"/>
              <a:t>            if (</a:t>
            </a:r>
            <a:r>
              <a:rPr lang="en-US" sz="150" dirty="0" err="1" smtClean="0"/>
              <a:t>level+direction</a:t>
            </a:r>
            <a:r>
              <a:rPr lang="en-US" sz="150" dirty="0" smtClean="0"/>
              <a:t> == 0 || </a:t>
            </a:r>
            <a:r>
              <a:rPr lang="en-US" sz="150" dirty="0" err="1" smtClean="0"/>
              <a:t>level+direction</a:t>
            </a:r>
            <a:r>
              <a:rPr lang="en-US" sz="150" dirty="0" smtClean="0"/>
              <a:t> == NoOfFloors-1) {</a:t>
            </a:r>
          </a:p>
          <a:p>
            <a:pPr marL="68263" indent="-3175"/>
            <a:r>
              <a:rPr lang="en-US" sz="150" dirty="0" smtClean="0"/>
              <a:t>                Lift(</a:t>
            </a:r>
            <a:r>
              <a:rPr lang="en-US" sz="150" dirty="0" err="1" smtClean="0"/>
              <a:t>i</a:t>
            </a:r>
            <a:r>
              <a:rPr lang="en-US" sz="150" dirty="0" smtClean="0"/>
              <a:t>, </a:t>
            </a:r>
            <a:r>
              <a:rPr lang="en-US" sz="150" dirty="0" err="1" smtClean="0"/>
              <a:t>level+direction</a:t>
            </a:r>
            <a:r>
              <a:rPr lang="en-US" sz="150" dirty="0" smtClean="0"/>
              <a:t>, -1*direction)</a:t>
            </a:r>
          </a:p>
          <a:p>
            <a:pPr marL="68263" indent="-3175"/>
            <a:r>
              <a:rPr lang="en-US" sz="150" dirty="0" smtClean="0"/>
              <a:t>            } else {</a:t>
            </a:r>
          </a:p>
          <a:p>
            <a:pPr marL="68263" indent="-3175"/>
            <a:r>
              <a:rPr lang="en-US" sz="150" dirty="0" smtClean="0"/>
              <a:t>                Lift(</a:t>
            </a:r>
            <a:r>
              <a:rPr lang="en-US" sz="150" dirty="0" err="1" smtClean="0"/>
              <a:t>i</a:t>
            </a:r>
            <a:r>
              <a:rPr lang="en-US" sz="150" dirty="0" smtClean="0"/>
              <a:t>, </a:t>
            </a:r>
            <a:r>
              <a:rPr lang="en-US" sz="150" dirty="0" err="1" smtClean="0"/>
              <a:t>level+direction</a:t>
            </a:r>
            <a:r>
              <a:rPr lang="en-US" sz="150" dirty="0" smtClean="0"/>
              <a:t>, direction)</a:t>
            </a:r>
          </a:p>
          <a:p>
            <a:pPr marL="68263" indent="-3175"/>
            <a:r>
              <a:rPr lang="en-US" sz="150" dirty="0" smtClean="0"/>
              <a:t>            }</a:t>
            </a:r>
          </a:p>
          <a:p>
            <a:pPr marL="68263" indent="-3175"/>
            <a:r>
              <a:rPr lang="en-US" sz="150" dirty="0" smtClean="0"/>
              <a:t>        }</a:t>
            </a:r>
          </a:p>
          <a:p>
            <a:pPr marL="68263" indent="-3175"/>
            <a:r>
              <a:rPr lang="en-US" sz="150" dirty="0" smtClean="0"/>
              <a:t>        else {</a:t>
            </a:r>
          </a:p>
          <a:p>
            <a:pPr marL="68263" indent="-3175"/>
            <a:r>
              <a:rPr lang="en-US" sz="150" dirty="0" smtClean="0"/>
              <a:t>            if ((level == 0 &amp;&amp; direction == 1) || (level == NoOfFloors-1 &amp;&amp; direction == -1)) {</a:t>
            </a:r>
          </a:p>
          <a:p>
            <a:pPr marL="68263" indent="-3175"/>
            <a:r>
              <a:rPr lang="en-US" sz="150" dirty="0" smtClean="0"/>
              <a:t>                Lift(</a:t>
            </a:r>
            <a:r>
              <a:rPr lang="en-US" sz="150" dirty="0" err="1" smtClean="0"/>
              <a:t>i</a:t>
            </a:r>
            <a:r>
              <a:rPr lang="en-US" sz="150" dirty="0" smtClean="0"/>
              <a:t>, level, direction)</a:t>
            </a:r>
          </a:p>
          <a:p>
            <a:pPr marL="68263" indent="-3175"/>
            <a:r>
              <a:rPr lang="en-US" sz="150" dirty="0" smtClean="0"/>
              <a:t>            } else {</a:t>
            </a:r>
          </a:p>
          <a:p>
            <a:pPr marL="68263" indent="-3175"/>
            <a:r>
              <a:rPr lang="en-US" sz="150" dirty="0" smtClean="0"/>
              <a:t>                </a:t>
            </a:r>
            <a:r>
              <a:rPr lang="en-US" sz="150" dirty="0" err="1" smtClean="0"/>
              <a:t>changedir.i.level</a:t>
            </a:r>
            <a:r>
              <a:rPr lang="en-US" sz="150" dirty="0" smtClean="0"/>
              <a:t> -&gt; Lift(</a:t>
            </a:r>
            <a:r>
              <a:rPr lang="en-US" sz="150" dirty="0" err="1" smtClean="0"/>
              <a:t>i</a:t>
            </a:r>
            <a:r>
              <a:rPr lang="en-US" sz="150" dirty="0" smtClean="0"/>
              <a:t>, level, -1*direction)</a:t>
            </a:r>
          </a:p>
          <a:p>
            <a:pPr marL="68263" indent="-3175"/>
            <a:r>
              <a:rPr lang="en-US" sz="150" dirty="0" smtClean="0"/>
              <a:t>            }</a:t>
            </a:r>
          </a:p>
          <a:p>
            <a:pPr marL="68263" indent="-3175"/>
            <a:r>
              <a:rPr lang="en-US" sz="150" dirty="0" smtClean="0"/>
              <a:t>        }</a:t>
            </a:r>
          </a:p>
          <a:p>
            <a:pPr marL="68263" indent="-3175"/>
            <a:r>
              <a:rPr lang="en-US" sz="150" dirty="0" smtClean="0"/>
              <a:t>    };</a:t>
            </a:r>
          </a:p>
          <a:p>
            <a:pPr marL="68263" indent="-3175"/>
            <a:endParaRPr lang="en-US" sz="150" dirty="0" smtClean="0"/>
          </a:p>
          <a:p>
            <a:pPr marL="68263" indent="-3175"/>
            <a:r>
              <a:rPr lang="en-US" sz="150" dirty="0" smtClean="0"/>
              <a:t>#assert </a:t>
            </a:r>
            <a:r>
              <a:rPr lang="en-US" sz="150" dirty="0" err="1" smtClean="0"/>
              <a:t>LiftSystem</a:t>
            </a:r>
            <a:r>
              <a:rPr lang="en-US" sz="150" dirty="0" smtClean="0"/>
              <a:t>() </a:t>
            </a:r>
            <a:r>
              <a:rPr lang="en-US" sz="150" dirty="0" err="1" smtClean="0"/>
              <a:t>deadlockfree</a:t>
            </a:r>
            <a:r>
              <a:rPr lang="en-US" sz="150" dirty="0" smtClean="0"/>
              <a:t>;</a:t>
            </a:r>
          </a:p>
          <a:p>
            <a:pPr marL="68263" indent="-3175"/>
            <a:r>
              <a:rPr lang="en-US" sz="150" dirty="0" smtClean="0"/>
              <a:t>#define </a:t>
            </a:r>
            <a:r>
              <a:rPr lang="en-US" sz="150" dirty="0" err="1" smtClean="0"/>
              <a:t>liveness</a:t>
            </a:r>
            <a:r>
              <a:rPr lang="en-US" sz="150" dirty="0" smtClean="0"/>
              <a:t> </a:t>
            </a:r>
            <a:r>
              <a:rPr lang="en-US" sz="150" dirty="0" err="1" smtClean="0"/>
              <a:t>extrequestsUP</a:t>
            </a:r>
            <a:r>
              <a:rPr lang="en-US" sz="150" dirty="0" smtClean="0"/>
              <a:t>[0] == 0;</a:t>
            </a:r>
          </a:p>
          <a:p>
            <a:pPr marL="68263" indent="-3175"/>
            <a:r>
              <a:rPr lang="en-US" sz="150" dirty="0" smtClean="0"/>
              <a:t>#assert </a:t>
            </a:r>
            <a:r>
              <a:rPr lang="en-US" sz="150" dirty="0" err="1" smtClean="0"/>
              <a:t>LiftSystem</a:t>
            </a:r>
            <a:r>
              <a:rPr lang="en-US" sz="150" dirty="0" smtClean="0"/>
              <a:t>() |= []&lt;&gt; </a:t>
            </a:r>
            <a:r>
              <a:rPr lang="en-US" sz="150" dirty="0" err="1" smtClean="0"/>
              <a:t>liveness</a:t>
            </a:r>
            <a:r>
              <a:rPr lang="en-US" sz="150" dirty="0" smtClean="0"/>
              <a:t>; </a:t>
            </a:r>
          </a:p>
        </p:txBody>
      </p:sp>
      <p:sp>
        <p:nvSpPr>
          <p:cNvPr id="7" name="Right Arrow 6"/>
          <p:cNvSpPr/>
          <p:nvPr/>
        </p:nvSpPr>
        <p:spPr bwMode="auto">
          <a:xfrm>
            <a:off x="4281949" y="3495367"/>
            <a:ext cx="914400" cy="1524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pic>
        <p:nvPicPr>
          <p:cNvPr id="8" name="Picture 7" descr="l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91316" y="1703438"/>
            <a:ext cx="2438400" cy="386780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Traces/Failures/Divergences</a:t>
            </a:r>
            <a:endParaRPr lang="en-US" dirty="0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traces(P,V) = {traces allowed by the firing rules}</a:t>
            </a:r>
          </a:p>
          <a:p>
            <a:r>
              <a:rPr lang="en-US" dirty="0" smtClean="0"/>
              <a:t>failures(P, V) = {(</a:t>
            </a:r>
            <a:r>
              <a:rPr lang="en-US" dirty="0" err="1" smtClean="0"/>
              <a:t>tr</a:t>
            </a:r>
            <a:r>
              <a:rPr lang="en-US" dirty="0" smtClean="0"/>
              <a:t>, X) | </a:t>
            </a:r>
            <a:r>
              <a:rPr lang="en-US" dirty="0" err="1" smtClean="0"/>
              <a:t>tr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 traces(P,V) and X is a set of events which can be refused by executing </a:t>
            </a:r>
            <a:r>
              <a:rPr lang="en-US" dirty="0" err="1" smtClean="0">
                <a:sym typeface="Symbol"/>
              </a:rPr>
              <a:t>tr</a:t>
            </a:r>
            <a:r>
              <a:rPr lang="en-US" dirty="0" smtClean="0"/>
              <a:t>}</a:t>
            </a:r>
          </a:p>
          <a:p>
            <a:r>
              <a:rPr lang="en-US" dirty="0" smtClean="0"/>
              <a:t>divergences(P,V) = {</a:t>
            </a:r>
            <a:r>
              <a:rPr lang="en-US" dirty="0" err="1" smtClean="0"/>
              <a:t>tr</a:t>
            </a:r>
            <a:r>
              <a:rPr lang="en-US" dirty="0" smtClean="0"/>
              <a:t> | after executing </a:t>
            </a:r>
            <a:r>
              <a:rPr lang="en-US" dirty="0" err="1" smtClean="0"/>
              <a:t>tr</a:t>
            </a:r>
            <a:r>
              <a:rPr lang="en-US" dirty="0" smtClean="0"/>
              <a:t> or a prefix of </a:t>
            </a:r>
            <a:r>
              <a:rPr lang="en-US" dirty="0" err="1" smtClean="0"/>
              <a:t>tr</a:t>
            </a:r>
            <a:r>
              <a:rPr lang="en-US" dirty="0" smtClean="0"/>
              <a:t>, </a:t>
            </a:r>
            <a:r>
              <a:rPr lang="en-US" dirty="0" smtClean="0"/>
              <a:t>the system may engage in infinite invisible actions} 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Refinement Checking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Trace refinement</a:t>
            </a:r>
          </a:p>
          <a:p>
            <a:pPr lvl="1"/>
            <a:r>
              <a:rPr lang="en-US" dirty="0" smtClean="0"/>
              <a:t>traces(P,V) </a:t>
            </a:r>
            <a:r>
              <a:rPr lang="en-US" dirty="0" smtClean="0">
                <a:sym typeface="Symbol"/>
              </a:rPr>
              <a:t> traces(P’, V’)</a:t>
            </a:r>
          </a:p>
          <a:p>
            <a:pPr lvl="1"/>
            <a:r>
              <a:rPr lang="en-US" dirty="0" smtClean="0">
                <a:sym typeface="Symbol"/>
              </a:rPr>
              <a:t>Example: </a:t>
            </a:r>
          </a:p>
          <a:p>
            <a:pPr lvl="2"/>
            <a:r>
              <a:rPr lang="en-US" dirty="0" smtClean="0">
                <a:sym typeface="Symbol"/>
              </a:rPr>
              <a:t>Spec </a:t>
            </a:r>
            <a:r>
              <a:rPr lang="en-US" dirty="0" smtClean="0">
                <a:sym typeface="Symbol"/>
              </a:rPr>
              <a:t>= eat.0 -&gt; </a:t>
            </a:r>
            <a:r>
              <a:rPr lang="en-US" dirty="0" smtClean="0">
                <a:sym typeface="Symbol"/>
              </a:rPr>
              <a:t>Spec </a:t>
            </a:r>
            <a:r>
              <a:rPr lang="en-US" dirty="0" smtClean="0">
                <a:sym typeface="Symbol"/>
              </a:rPr>
              <a:t>[] eat.1 -&gt; </a:t>
            </a:r>
            <a:r>
              <a:rPr lang="en-US" dirty="0" smtClean="0">
                <a:sym typeface="Symbol"/>
              </a:rPr>
              <a:t>Spec </a:t>
            </a:r>
            <a:r>
              <a:rPr lang="en-US" dirty="0" smtClean="0">
                <a:sym typeface="Symbol"/>
              </a:rPr>
              <a:t>[] …</a:t>
            </a:r>
          </a:p>
          <a:p>
            <a:pPr lvl="2"/>
            <a:r>
              <a:rPr lang="en-US" dirty="0" err="1" smtClean="0">
                <a:sym typeface="Symbol"/>
              </a:rPr>
              <a:t>Impl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= </a:t>
            </a:r>
          </a:p>
          <a:p>
            <a:endParaRPr lang="en-US" dirty="0" smtClean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Stable failures refinement </a:t>
            </a:r>
          </a:p>
          <a:p>
            <a:r>
              <a:rPr lang="en-US" dirty="0" smtClean="0">
                <a:sym typeface="Symbol"/>
              </a:rPr>
              <a:t>Failures/divergence refinement</a:t>
            </a:r>
            <a:endParaRPr lang="en-US" dirty="0"/>
          </a:p>
        </p:txBody>
      </p:sp>
      <p:pic>
        <p:nvPicPr>
          <p:cNvPr id="4" name="Content Placeholder 8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46870" y="3099618"/>
            <a:ext cx="1403555" cy="145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State/Event LTL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Symbol"/>
              </a:rPr>
              <a:t>An execution E is a sequence of alternating configurations and events.</a:t>
            </a:r>
          </a:p>
          <a:p>
            <a:pPr lvl="1"/>
            <a:r>
              <a:rPr lang="en-US" dirty="0" smtClean="0">
                <a:sym typeface="Symbol"/>
              </a:rPr>
              <a:t>E = &lt;c-0, e-0, c-1, e-1, c-2, e-2, …&gt;</a:t>
            </a:r>
          </a:p>
          <a:p>
            <a:r>
              <a:rPr lang="en-US" dirty="0" smtClean="0">
                <a:sym typeface="Symbol"/>
              </a:rPr>
              <a:t>SE-LTL is defined by the following grammar</a:t>
            </a:r>
          </a:p>
          <a:p>
            <a:pPr lvl="1"/>
            <a:r>
              <a:rPr lang="en-US" dirty="0" smtClean="0">
                <a:sym typeface="Symbol"/>
              </a:rPr>
              <a:t> = p | a | !  |  </a:t>
            </a:r>
            <a:r>
              <a:rPr lang="el-GR" dirty="0" smtClean="0">
                <a:sym typeface="Symbol"/>
              </a:rPr>
              <a:t>Λ</a:t>
            </a:r>
            <a:r>
              <a:rPr lang="en-US" dirty="0" smtClean="0">
                <a:sym typeface="Symbol"/>
              </a:rPr>
              <a:t>  | X  | []  | &lt;&gt;  |  U </a:t>
            </a:r>
          </a:p>
          <a:p>
            <a:pPr lvl="1"/>
            <a:r>
              <a:rPr lang="en-US" dirty="0" smtClean="0">
                <a:sym typeface="Symbol"/>
              </a:rPr>
              <a:t>&lt;s-</a:t>
            </a:r>
            <a:r>
              <a:rPr lang="en-US" dirty="0" err="1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, e-</a:t>
            </a:r>
            <a:r>
              <a:rPr lang="en-US" dirty="0" err="1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, s-i+1, e-i+1, …&gt; |= a </a:t>
            </a:r>
            <a:r>
              <a:rPr lang="en-US" dirty="0" err="1" smtClean="0">
                <a:sym typeface="Symbol"/>
              </a:rPr>
              <a:t>iff</a:t>
            </a:r>
            <a:r>
              <a:rPr lang="en-US" dirty="0" smtClean="0">
                <a:sym typeface="Symbol"/>
              </a:rPr>
              <a:t> e-i-1 = a</a:t>
            </a:r>
          </a:p>
          <a:p>
            <a:r>
              <a:rPr lang="en-US" dirty="0" smtClean="0">
                <a:sym typeface="Symbol"/>
              </a:rPr>
              <a:t>Example: </a:t>
            </a:r>
          </a:p>
          <a:p>
            <a:pPr lvl="1"/>
            <a:r>
              <a:rPr lang="en-US" dirty="0" smtClean="0">
                <a:sym typeface="Symbol"/>
              </a:rPr>
              <a:t>[](</a:t>
            </a:r>
            <a:r>
              <a:rPr lang="en-US" dirty="0" err="1" smtClean="0">
                <a:sym typeface="Symbol"/>
              </a:rPr>
              <a:t>extUpReq</a:t>
            </a:r>
            <a:r>
              <a:rPr lang="en-US" dirty="0" smtClean="0">
                <a:sym typeface="Symbol"/>
              </a:rPr>
              <a:t>[0] == 1 -&gt; &lt;&gt; </a:t>
            </a:r>
            <a:r>
              <a:rPr lang="en-US" dirty="0" err="1" smtClean="0">
                <a:sym typeface="Symbol"/>
              </a:rPr>
              <a:t>extUpReq</a:t>
            </a:r>
            <a:r>
              <a:rPr lang="en-US" dirty="0" smtClean="0">
                <a:sym typeface="Symbol"/>
              </a:rPr>
              <a:t>[0] == 0) </a:t>
            </a:r>
            <a:r>
              <a:rPr lang="el-GR" dirty="0" smtClean="0">
                <a:sym typeface="Symbol"/>
              </a:rPr>
              <a:t>Λ </a:t>
            </a:r>
            <a:endParaRPr lang="en-US" dirty="0" smtClean="0">
              <a:sym typeface="Symbol"/>
            </a:endParaRPr>
          </a:p>
          <a:p>
            <a:pPr lvl="1">
              <a:buNone/>
            </a:pPr>
            <a:r>
              <a:rPr lang="en-US" dirty="0" smtClean="0">
                <a:sym typeface="Symbol"/>
              </a:rPr>
              <a:t>	[] &lt;&gt; (</a:t>
            </a:r>
            <a:r>
              <a:rPr lang="en-US" dirty="0" err="1" smtClean="0">
                <a:sym typeface="Symbol"/>
              </a:rPr>
              <a:t>intRequests</a:t>
            </a:r>
            <a:r>
              <a:rPr lang="en-US" dirty="0" smtClean="0">
                <a:sym typeface="Symbol"/>
              </a:rPr>
              <a:t>[0][1] == 1 -&gt; &lt;&gt; moving.1.0.1)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Contribution</a:t>
            </a:r>
          </a:p>
          <a:p>
            <a:pPr lvl="1"/>
            <a:r>
              <a:rPr lang="en-US" dirty="0" smtClean="0"/>
              <a:t>Defined CSP# to integrates high-level specification and programs for system modeling and verification.</a:t>
            </a:r>
          </a:p>
          <a:p>
            <a:pPr lvl="1"/>
            <a:r>
              <a:rPr lang="en-US" smtClean="0"/>
              <a:t>Developing </a:t>
            </a:r>
            <a:r>
              <a:rPr lang="en-US" dirty="0" smtClean="0">
                <a:hlinkClick r:id="rId2" action="ppaction://program"/>
              </a:rPr>
              <a:t>PAT</a:t>
            </a:r>
            <a:r>
              <a:rPr lang="en-US" dirty="0" smtClean="0"/>
              <a:t> to fully support CSP#.</a:t>
            </a:r>
          </a:p>
          <a:p>
            <a:r>
              <a:rPr lang="en-US" dirty="0" smtClean="0"/>
              <a:t>Ongoing work</a:t>
            </a:r>
          </a:p>
          <a:p>
            <a:pPr lvl="1"/>
            <a:r>
              <a:rPr lang="en-US" dirty="0" smtClean="0"/>
              <a:t>CSP# + time</a:t>
            </a:r>
          </a:p>
          <a:p>
            <a:pPr lvl="1"/>
            <a:r>
              <a:rPr lang="en-US" dirty="0" smtClean="0"/>
              <a:t>Timed refinement checking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Modeling/specification is vital to the success of the system development.</a:t>
            </a:r>
            <a:endParaRPr lang="en-US" dirty="0"/>
          </a:p>
          <a:p>
            <a:r>
              <a:rPr lang="en-US" dirty="0" smtClean="0"/>
              <a:t>Expressiveness is important.</a:t>
            </a:r>
          </a:p>
          <a:p>
            <a:pPr lvl="1"/>
            <a:r>
              <a:rPr lang="en-US" dirty="0" smtClean="0"/>
              <a:t>Many integrated formal specification languages have been proposed. </a:t>
            </a:r>
          </a:p>
          <a:p>
            <a:r>
              <a:rPr lang="en-US" dirty="0" smtClean="0"/>
              <a:t>So is automation.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 Expressive?</a:t>
            </a:r>
            <a:endParaRPr lang="en-US" dirty="0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Communicating Sequential Processes</a:t>
            </a:r>
          </a:p>
          <a:p>
            <a:pPr lvl="1"/>
            <a:r>
              <a:rPr lang="en-US" dirty="0" smtClean="0"/>
              <a:t>Rich </a:t>
            </a:r>
            <a:r>
              <a:rPr lang="en-US" dirty="0"/>
              <a:t>c</a:t>
            </a:r>
            <a:r>
              <a:rPr lang="en-US" dirty="0" smtClean="0"/>
              <a:t>ompositional process constructs</a:t>
            </a:r>
          </a:p>
          <a:p>
            <a:pPr lvl="1"/>
            <a:r>
              <a:rPr lang="en-US" dirty="0" smtClean="0"/>
              <a:t>No shared variables</a:t>
            </a:r>
          </a:p>
          <a:p>
            <a:r>
              <a:rPr lang="en-US" dirty="0" smtClean="0"/>
              <a:t>Extending CSP</a:t>
            </a:r>
          </a:p>
          <a:p>
            <a:pPr lvl="1"/>
            <a:r>
              <a:rPr lang="en-US" dirty="0" smtClean="0"/>
              <a:t>Circus: CSP + Z</a:t>
            </a:r>
          </a:p>
          <a:p>
            <a:pPr lvl="1"/>
            <a:r>
              <a:rPr lang="en-US" dirty="0" smtClean="0"/>
              <a:t>CSP-OZ: CSP + Object-Z</a:t>
            </a:r>
          </a:p>
          <a:p>
            <a:pPr lvl="1"/>
            <a:r>
              <a:rPr lang="en-US" dirty="0" smtClean="0"/>
              <a:t>Timed CSP: CSP + time</a:t>
            </a:r>
          </a:p>
          <a:p>
            <a:pPr lvl="1"/>
            <a:r>
              <a:rPr lang="en-US" dirty="0" smtClean="0"/>
              <a:t>TCOZ: Timed CSP + Object-Z</a:t>
            </a:r>
          </a:p>
          <a:p>
            <a:r>
              <a:rPr lang="en-US" dirty="0" smtClean="0"/>
              <a:t>Still model checkable?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CSP#</a:t>
            </a: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752600" y="1395413"/>
            <a:ext cx="6735763" cy="4572000"/>
          </a:xfrm>
        </p:spPr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ntegrates high-level specification and programs for system modeling and verification.  </a:t>
            </a:r>
          </a:p>
          <a:p>
            <a:r>
              <a:rPr lang="en-US" dirty="0" smtClean="0"/>
              <a:t>designed with model checking in mind.</a:t>
            </a:r>
          </a:p>
          <a:p>
            <a:r>
              <a:rPr lang="en-US" dirty="0"/>
              <a:t>d</a:t>
            </a:r>
            <a:r>
              <a:rPr lang="en-US" dirty="0" smtClean="0"/>
              <a:t>ata structures/operations + compositional process constructs + real-time.</a:t>
            </a:r>
          </a:p>
          <a:p>
            <a:r>
              <a:rPr lang="en-US" dirty="0" smtClean="0"/>
              <a:t>fully executable and model checkable in PAT.  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  <a:endParaRPr lang="en-US" dirty="0"/>
          </a:p>
          <a:p>
            <a:pPr lvl="1"/>
            <a:r>
              <a:rPr lang="en-US" dirty="0" smtClean="0"/>
              <a:t>Sequential programs as events</a:t>
            </a:r>
            <a:endParaRPr lang="en-US" dirty="0"/>
          </a:p>
          <a:p>
            <a:pPr lvl="1"/>
            <a:r>
              <a:rPr lang="en-US" dirty="0" smtClean="0"/>
              <a:t>Composing programs</a:t>
            </a:r>
            <a:endParaRPr lang="en-US" dirty="0"/>
          </a:p>
          <a:p>
            <a:r>
              <a:rPr lang="en-US" dirty="0" smtClean="0"/>
              <a:t>Semantics</a:t>
            </a:r>
            <a:endParaRPr lang="en-US" dirty="0"/>
          </a:p>
          <a:p>
            <a:pPr lvl="1"/>
            <a:r>
              <a:rPr lang="en-US" dirty="0" smtClean="0"/>
              <a:t>Operational semantics</a:t>
            </a:r>
          </a:p>
          <a:p>
            <a:pPr lvl="1"/>
            <a:r>
              <a:rPr lang="en-US" dirty="0" smtClean="0"/>
              <a:t>Traces/failures/divergences</a:t>
            </a:r>
          </a:p>
          <a:p>
            <a:pPr lvl="1"/>
            <a:r>
              <a:rPr lang="en-US" dirty="0" smtClean="0"/>
              <a:t>State/event LTL semantics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A Running Example</a:t>
            </a:r>
            <a:endParaRPr lang="en-US" dirty="0"/>
          </a:p>
        </p:txBody>
      </p:sp>
      <p:pic>
        <p:nvPicPr>
          <p:cNvPr id="5" name="Content Placeholder 4" descr="2373134260089200394rXfjDp_f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09800" y="1395413"/>
            <a:ext cx="6096000" cy="45720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Variables and Operations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Data variables</a:t>
            </a:r>
          </a:p>
          <a:p>
            <a:pPr lvl="2">
              <a:buNone/>
            </a:pPr>
            <a:r>
              <a:rPr lang="en-US" dirty="0" err="1" smtClean="0">
                <a:latin typeface="Bradley Hand ITC" pitchFamily="66" charset="0"/>
              </a:rPr>
              <a:t>extUpReq</a:t>
            </a:r>
            <a:r>
              <a:rPr lang="en-US" dirty="0" smtClean="0">
                <a:latin typeface="Bradley Hand ITC" pitchFamily="66" charset="0"/>
              </a:rPr>
              <a:t>[</a:t>
            </a:r>
            <a:r>
              <a:rPr lang="en-US" dirty="0" err="1" smtClean="0">
                <a:latin typeface="Bradley Hand ITC" pitchFamily="66" charset="0"/>
              </a:rPr>
              <a:t>NoOfFloor</a:t>
            </a:r>
            <a:r>
              <a:rPr lang="en-US" dirty="0" smtClean="0">
                <a:latin typeface="Bradley Hand ITC" pitchFamily="66" charset="0"/>
              </a:rPr>
              <a:t>] </a:t>
            </a:r>
          </a:p>
          <a:p>
            <a:pPr lvl="2">
              <a:buNone/>
            </a:pPr>
            <a:r>
              <a:rPr lang="en-US" dirty="0" err="1" smtClean="0">
                <a:latin typeface="Bradley Hand ITC" pitchFamily="66" charset="0"/>
              </a:rPr>
              <a:t>extDownReq</a:t>
            </a:r>
            <a:r>
              <a:rPr lang="en-US" dirty="0" smtClean="0">
                <a:latin typeface="Bradley Hand ITC" pitchFamily="66" charset="0"/>
              </a:rPr>
              <a:t>[</a:t>
            </a:r>
            <a:r>
              <a:rPr lang="en-US" dirty="0" err="1" smtClean="0">
                <a:latin typeface="Bradley Hand ITC" pitchFamily="66" charset="0"/>
              </a:rPr>
              <a:t>NoOfFloor</a:t>
            </a:r>
            <a:r>
              <a:rPr lang="en-US" dirty="0" smtClean="0">
                <a:latin typeface="Bradley Hand ITC" pitchFamily="66" charset="0"/>
              </a:rPr>
              <a:t>] </a:t>
            </a:r>
          </a:p>
          <a:p>
            <a:pPr lvl="2">
              <a:buNone/>
            </a:pPr>
            <a:r>
              <a:rPr lang="en-US" dirty="0" err="1" smtClean="0">
                <a:latin typeface="Bradley Hand ITC" pitchFamily="66" charset="0"/>
              </a:rPr>
              <a:t>intRequests</a:t>
            </a:r>
            <a:r>
              <a:rPr lang="en-US" dirty="0" smtClean="0">
                <a:latin typeface="Bradley Hand ITC" pitchFamily="66" charset="0"/>
              </a:rPr>
              <a:t>[</a:t>
            </a:r>
            <a:r>
              <a:rPr lang="en-US" dirty="0" err="1" smtClean="0">
                <a:latin typeface="Bradley Hand ITC" pitchFamily="66" charset="0"/>
              </a:rPr>
              <a:t>NoOfLift</a:t>
            </a:r>
            <a:r>
              <a:rPr lang="en-US" dirty="0" smtClean="0">
                <a:latin typeface="Bradley Hand ITC" pitchFamily="66" charset="0"/>
              </a:rPr>
              <a:t>][</a:t>
            </a:r>
            <a:r>
              <a:rPr lang="en-US" dirty="0" err="1" smtClean="0">
                <a:latin typeface="Bradley Hand ITC" pitchFamily="66" charset="0"/>
              </a:rPr>
              <a:t>NoOfFloor</a:t>
            </a:r>
            <a:r>
              <a:rPr lang="en-US" dirty="0" smtClean="0">
                <a:latin typeface="Bradley Hand ITC" pitchFamily="66" charset="0"/>
              </a:rPr>
              <a:t>]</a:t>
            </a:r>
          </a:p>
          <a:p>
            <a:pPr lvl="2">
              <a:buNone/>
            </a:pPr>
            <a:r>
              <a:rPr lang="en-US" dirty="0" err="1" smtClean="0">
                <a:latin typeface="Bradley Hand ITC" pitchFamily="66" charset="0"/>
              </a:rPr>
              <a:t>doorOpen</a:t>
            </a:r>
            <a:r>
              <a:rPr lang="en-US" dirty="0" smtClean="0">
                <a:latin typeface="Bradley Hand ITC" pitchFamily="66" charset="0"/>
              </a:rPr>
              <a:t>[</a:t>
            </a:r>
            <a:r>
              <a:rPr lang="en-US" dirty="0" err="1" smtClean="0">
                <a:latin typeface="Bradley Hand ITC" pitchFamily="66" charset="0"/>
              </a:rPr>
              <a:t>NoOfLift</a:t>
            </a:r>
            <a:r>
              <a:rPr lang="en-US" dirty="0" smtClean="0">
                <a:latin typeface="Bradley Hand ITC" pitchFamily="66" charset="0"/>
              </a:rPr>
              <a:t>]</a:t>
            </a:r>
            <a:endParaRPr lang="en-US" dirty="0">
              <a:latin typeface="Bradley Hand ITC" pitchFamily="66" charset="0"/>
            </a:endParaRPr>
          </a:p>
          <a:p>
            <a:r>
              <a:rPr lang="en-US" dirty="0" smtClean="0"/>
              <a:t>Data operations</a:t>
            </a:r>
          </a:p>
          <a:p>
            <a:pPr lvl="1"/>
            <a:r>
              <a:rPr lang="en-US" dirty="0" smtClean="0"/>
              <a:t>Clear requests</a:t>
            </a:r>
          </a:p>
          <a:p>
            <a:pPr lvl="2">
              <a:buNone/>
            </a:pPr>
            <a:r>
              <a:rPr lang="en-US" dirty="0" smtClean="0"/>
              <a:t>	</a:t>
            </a:r>
            <a:r>
              <a:rPr lang="en-US" dirty="0" err="1" smtClean="0">
                <a:latin typeface="Bradley Hand ITC" pitchFamily="66" charset="0"/>
              </a:rPr>
              <a:t>intRequests</a:t>
            </a:r>
            <a:r>
              <a:rPr lang="en-US" dirty="0" smtClean="0">
                <a:latin typeface="Bradley Hand ITC" pitchFamily="66" charset="0"/>
              </a:rPr>
              <a:t>[</a:t>
            </a:r>
            <a:r>
              <a:rPr lang="en-US" dirty="0" err="1" smtClean="0">
                <a:latin typeface="Bradley Hand ITC" pitchFamily="66" charset="0"/>
              </a:rPr>
              <a:t>i</a:t>
            </a:r>
            <a:r>
              <a:rPr lang="en-US" dirty="0" smtClean="0">
                <a:latin typeface="Bradley Hand ITC" pitchFamily="66" charset="0"/>
              </a:rPr>
              <a:t>][level] = 0; </a:t>
            </a:r>
          </a:p>
          <a:p>
            <a:pPr lvl="2">
              <a:buNone/>
            </a:pPr>
            <a:r>
              <a:rPr lang="en-US" dirty="0" smtClean="0">
                <a:latin typeface="Bradley Hand ITC" pitchFamily="66" charset="0"/>
              </a:rPr>
              <a:t>	</a:t>
            </a:r>
            <a:r>
              <a:rPr lang="en-US" b="1" dirty="0" smtClean="0">
                <a:latin typeface="Bradley Hand ITC" pitchFamily="66" charset="0"/>
              </a:rPr>
              <a:t>if</a:t>
            </a:r>
            <a:r>
              <a:rPr lang="en-US" dirty="0" smtClean="0">
                <a:latin typeface="Bradley Hand ITC" pitchFamily="66" charset="0"/>
              </a:rPr>
              <a:t> (dir &gt; 0) {</a:t>
            </a:r>
          </a:p>
          <a:p>
            <a:pPr lvl="2">
              <a:buNone/>
            </a:pPr>
            <a:r>
              <a:rPr lang="en-US" dirty="0" smtClean="0">
                <a:latin typeface="Bradley Hand ITC" pitchFamily="66" charset="0"/>
              </a:rPr>
              <a:t>		   </a:t>
            </a:r>
            <a:r>
              <a:rPr lang="en-US" dirty="0" err="1" smtClean="0">
                <a:latin typeface="Bradley Hand ITC" pitchFamily="66" charset="0"/>
              </a:rPr>
              <a:t>extUpReq</a:t>
            </a:r>
            <a:r>
              <a:rPr lang="en-US" dirty="0" smtClean="0">
                <a:latin typeface="Bradley Hand ITC" pitchFamily="66" charset="0"/>
              </a:rPr>
              <a:t>[level] = 0;</a:t>
            </a:r>
          </a:p>
          <a:p>
            <a:pPr lvl="2">
              <a:buNone/>
            </a:pPr>
            <a:r>
              <a:rPr lang="en-US" dirty="0" smtClean="0">
                <a:latin typeface="Bradley Hand ITC" pitchFamily="66" charset="0"/>
              </a:rPr>
              <a:t>	}  </a:t>
            </a:r>
            <a:r>
              <a:rPr lang="en-US" b="1" dirty="0" smtClean="0">
                <a:latin typeface="Bradley Hand ITC" pitchFamily="66" charset="0"/>
              </a:rPr>
              <a:t>else</a:t>
            </a:r>
            <a:r>
              <a:rPr lang="en-US" dirty="0" smtClean="0">
                <a:latin typeface="Bradley Hand ITC" pitchFamily="66" charset="0"/>
              </a:rPr>
              <a:t> {</a:t>
            </a:r>
          </a:p>
          <a:p>
            <a:pPr lvl="2">
              <a:buNone/>
            </a:pPr>
            <a:r>
              <a:rPr lang="en-US" dirty="0" smtClean="0">
                <a:latin typeface="Bradley Hand ITC" pitchFamily="66" charset="0"/>
              </a:rPr>
              <a:t>		   </a:t>
            </a:r>
            <a:r>
              <a:rPr lang="en-US" dirty="0" err="1" smtClean="0">
                <a:latin typeface="Bradley Hand ITC" pitchFamily="66" charset="0"/>
              </a:rPr>
              <a:t>extDownReq</a:t>
            </a:r>
            <a:r>
              <a:rPr lang="en-US" dirty="0" smtClean="0">
                <a:latin typeface="Bradley Hand ITC" pitchFamily="66" charset="0"/>
              </a:rPr>
              <a:t>[level] = 0;</a:t>
            </a:r>
          </a:p>
          <a:p>
            <a:pPr lvl="2">
              <a:buNone/>
            </a:pPr>
            <a:r>
              <a:rPr lang="en-US" dirty="0" smtClean="0">
                <a:latin typeface="Bradley Hand ITC" pitchFamily="66" charset="0"/>
              </a:rPr>
              <a:t>	}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605588" y="223838"/>
            <a:ext cx="213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Operations (cont’d)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Data operations</a:t>
            </a:r>
          </a:p>
          <a:p>
            <a:pPr lvl="1"/>
            <a:r>
              <a:rPr lang="en-US" dirty="0" smtClean="0"/>
              <a:t>Check whether to continue traveling</a:t>
            </a:r>
          </a:p>
          <a:p>
            <a:pPr lvl="2">
              <a:buNone/>
            </a:pPr>
            <a:r>
              <a:rPr lang="en-US" dirty="0" smtClean="0"/>
              <a:t>	</a:t>
            </a:r>
            <a:r>
              <a:rPr lang="en-US" sz="1600" dirty="0" smtClean="0">
                <a:latin typeface="Bradley Hand ITC" pitchFamily="66" charset="0"/>
              </a:rPr>
              <a:t>index = </a:t>
            </a:r>
            <a:r>
              <a:rPr lang="en-US" sz="1600" dirty="0" err="1" smtClean="0">
                <a:latin typeface="Bradley Hand ITC" pitchFamily="66" charset="0"/>
              </a:rPr>
              <a:t>level+dir</a:t>
            </a:r>
            <a:r>
              <a:rPr lang="en-US" sz="1600" dirty="0" smtClean="0">
                <a:latin typeface="Bradley Hand ITC" pitchFamily="66" charset="0"/>
              </a:rPr>
              <a:t>; </a:t>
            </a:r>
          </a:p>
          <a:p>
            <a:pPr lvl="2">
              <a:buNone/>
            </a:pPr>
            <a:r>
              <a:rPr lang="en-US" sz="1600" dirty="0" smtClean="0">
                <a:latin typeface="Bradley Hand ITC" pitchFamily="66" charset="0"/>
              </a:rPr>
              <a:t>	result[</a:t>
            </a:r>
            <a:r>
              <a:rPr lang="en-US" sz="1600" dirty="0" err="1" smtClean="0">
                <a:latin typeface="Bradley Hand ITC" pitchFamily="66" charset="0"/>
              </a:rPr>
              <a:t>i</a:t>
            </a:r>
            <a:r>
              <a:rPr lang="en-US" sz="1600" dirty="0" smtClean="0">
                <a:latin typeface="Bradley Hand ITC" pitchFamily="66" charset="0"/>
              </a:rPr>
              <a:t>] = 0; </a:t>
            </a:r>
          </a:p>
          <a:p>
            <a:pPr lvl="2">
              <a:buNone/>
            </a:pPr>
            <a:r>
              <a:rPr lang="en-US" sz="1600" dirty="0" smtClean="0">
                <a:latin typeface="Bradley Hand ITC" pitchFamily="66" charset="0"/>
              </a:rPr>
              <a:t>	</a:t>
            </a:r>
            <a:r>
              <a:rPr lang="en-US" sz="1600" b="1" dirty="0" smtClean="0">
                <a:latin typeface="Bradley Hand ITC" pitchFamily="66" charset="0"/>
              </a:rPr>
              <a:t>while</a:t>
            </a:r>
            <a:r>
              <a:rPr lang="en-US" sz="1600" dirty="0" smtClean="0">
                <a:latin typeface="Bradley Hand ITC" pitchFamily="66" charset="0"/>
              </a:rPr>
              <a:t> (index &gt;= 0 &amp;&amp; index &lt; </a:t>
            </a:r>
            <a:r>
              <a:rPr lang="en-US" sz="1600" dirty="0" err="1" smtClean="0">
                <a:latin typeface="Bradley Hand ITC" pitchFamily="66" charset="0"/>
              </a:rPr>
              <a:t>NoOfFloor</a:t>
            </a:r>
            <a:r>
              <a:rPr lang="en-US" sz="1600" dirty="0" smtClean="0">
                <a:latin typeface="Bradley Hand ITC" pitchFamily="66" charset="0"/>
              </a:rPr>
              <a:t> &amp;&amp; result[</a:t>
            </a:r>
            <a:r>
              <a:rPr lang="en-US" sz="1600" dirty="0" err="1" smtClean="0">
                <a:latin typeface="Bradley Hand ITC" pitchFamily="66" charset="0"/>
              </a:rPr>
              <a:t>i</a:t>
            </a:r>
            <a:r>
              <a:rPr lang="en-US" sz="1600" dirty="0" smtClean="0">
                <a:latin typeface="Bradley Hand ITC" pitchFamily="66" charset="0"/>
              </a:rPr>
              <a:t>] == 0) {</a:t>
            </a:r>
          </a:p>
          <a:p>
            <a:pPr lvl="2">
              <a:buNone/>
            </a:pPr>
            <a:r>
              <a:rPr lang="en-US" sz="1600" dirty="0" smtClean="0">
                <a:latin typeface="Bradley Hand ITC" pitchFamily="66" charset="0"/>
              </a:rPr>
              <a:t>		if (</a:t>
            </a:r>
            <a:r>
              <a:rPr lang="en-US" sz="1600" dirty="0" err="1" smtClean="0">
                <a:latin typeface="Bradley Hand ITC" pitchFamily="66" charset="0"/>
              </a:rPr>
              <a:t>extUpReq</a:t>
            </a:r>
            <a:r>
              <a:rPr lang="en-US" sz="1600" dirty="0" smtClean="0">
                <a:latin typeface="Bradley Hand ITC" pitchFamily="66" charset="0"/>
              </a:rPr>
              <a:t>[index] != 0 </a:t>
            </a:r>
          </a:p>
          <a:p>
            <a:pPr lvl="2">
              <a:buNone/>
            </a:pPr>
            <a:r>
              <a:rPr lang="en-US" sz="1600" dirty="0" smtClean="0">
                <a:latin typeface="Bradley Hand ITC" pitchFamily="66" charset="0"/>
              </a:rPr>
              <a:t>			|| </a:t>
            </a:r>
            <a:r>
              <a:rPr lang="en-US" sz="1600" dirty="0" err="1" smtClean="0">
                <a:latin typeface="Bradley Hand ITC" pitchFamily="66" charset="0"/>
              </a:rPr>
              <a:t>extDownReq</a:t>
            </a:r>
            <a:r>
              <a:rPr lang="en-US" sz="1600" dirty="0" smtClean="0">
                <a:latin typeface="Bradley Hand ITC" pitchFamily="66" charset="0"/>
              </a:rPr>
              <a:t>[index] != 0 </a:t>
            </a:r>
          </a:p>
          <a:p>
            <a:pPr lvl="2">
              <a:buNone/>
            </a:pPr>
            <a:r>
              <a:rPr lang="en-US" sz="1600" dirty="0" smtClean="0">
                <a:latin typeface="Bradley Hand ITC" pitchFamily="66" charset="0"/>
              </a:rPr>
              <a:t>			|| </a:t>
            </a:r>
            <a:r>
              <a:rPr lang="en-US" sz="1600" dirty="0" err="1" smtClean="0">
                <a:latin typeface="Bradley Hand ITC" pitchFamily="66" charset="0"/>
              </a:rPr>
              <a:t>intRequests</a:t>
            </a:r>
            <a:r>
              <a:rPr lang="en-US" sz="1600" dirty="0" smtClean="0">
                <a:latin typeface="Bradley Hand ITC" pitchFamily="66" charset="0"/>
              </a:rPr>
              <a:t>[</a:t>
            </a:r>
            <a:r>
              <a:rPr lang="en-US" sz="1600" dirty="0" err="1" smtClean="0">
                <a:latin typeface="Bradley Hand ITC" pitchFamily="66" charset="0"/>
              </a:rPr>
              <a:t>i</a:t>
            </a:r>
            <a:r>
              <a:rPr lang="en-US" sz="1600" dirty="0" smtClean="0">
                <a:latin typeface="Bradley Hand ITC" pitchFamily="66" charset="0"/>
              </a:rPr>
              <a:t>][index] != 0) {</a:t>
            </a:r>
          </a:p>
          <a:p>
            <a:pPr lvl="2">
              <a:buNone/>
            </a:pPr>
            <a:r>
              <a:rPr lang="en-US" sz="1600" dirty="0" smtClean="0">
                <a:latin typeface="Bradley Hand ITC" pitchFamily="66" charset="0"/>
              </a:rPr>
              <a:t>			result[</a:t>
            </a:r>
            <a:r>
              <a:rPr lang="en-US" sz="1600" dirty="0" err="1" smtClean="0">
                <a:latin typeface="Bradley Hand ITC" pitchFamily="66" charset="0"/>
              </a:rPr>
              <a:t>i</a:t>
            </a:r>
            <a:r>
              <a:rPr lang="en-US" sz="1600" dirty="0" smtClean="0">
                <a:latin typeface="Bradley Hand ITC" pitchFamily="66" charset="0"/>
              </a:rPr>
              <a:t>] = 1;</a:t>
            </a:r>
          </a:p>
          <a:p>
            <a:pPr lvl="2">
              <a:buNone/>
            </a:pPr>
            <a:r>
              <a:rPr lang="en-US" sz="1600" dirty="0" smtClean="0">
                <a:latin typeface="Bradley Hand ITC" pitchFamily="66" charset="0"/>
              </a:rPr>
              <a:t>		}</a:t>
            </a:r>
          </a:p>
          <a:p>
            <a:pPr lvl="2">
              <a:buNone/>
            </a:pPr>
            <a:r>
              <a:rPr lang="en-US" sz="1600" dirty="0" smtClean="0">
                <a:latin typeface="Bradley Hand ITC" pitchFamily="66" charset="0"/>
              </a:rPr>
              <a:t>		else {</a:t>
            </a:r>
          </a:p>
          <a:p>
            <a:pPr lvl="2">
              <a:buNone/>
            </a:pPr>
            <a:r>
              <a:rPr lang="en-US" sz="1600" dirty="0" smtClean="0">
                <a:latin typeface="Bradley Hand ITC" pitchFamily="66" charset="0"/>
              </a:rPr>
              <a:t>			index=</a:t>
            </a:r>
            <a:r>
              <a:rPr lang="en-US" sz="1600" dirty="0" err="1" smtClean="0">
                <a:latin typeface="Bradley Hand ITC" pitchFamily="66" charset="0"/>
              </a:rPr>
              <a:t>index+dir</a:t>
            </a:r>
            <a:r>
              <a:rPr lang="en-US" sz="1600" dirty="0" smtClean="0">
                <a:latin typeface="Bradley Hand ITC" pitchFamily="66" charset="0"/>
              </a:rPr>
              <a:t>;</a:t>
            </a:r>
          </a:p>
          <a:p>
            <a:pPr lvl="2">
              <a:buNone/>
            </a:pPr>
            <a:r>
              <a:rPr lang="en-US" sz="1600" dirty="0" smtClean="0">
                <a:latin typeface="Bradley Hand ITC" pitchFamily="66" charset="0"/>
              </a:rPr>
              <a:t>		}</a:t>
            </a:r>
          </a:p>
          <a:p>
            <a:pPr lvl="2">
              <a:buNone/>
            </a:pPr>
            <a:r>
              <a:rPr lang="en-US" sz="1600" dirty="0" smtClean="0">
                <a:latin typeface="Bradley Hand ITC" pitchFamily="66" charset="0"/>
              </a:rPr>
              <a:t>	}</a:t>
            </a:r>
          </a:p>
          <a:p>
            <a:r>
              <a:rPr lang="en-US" dirty="0" smtClean="0"/>
              <a:t>Data operations can be C# methods in PAT!</a:t>
            </a:r>
          </a:p>
          <a:p>
            <a:pPr>
              <a:buNone/>
            </a:pPr>
            <a:endParaRPr lang="en-US" sz="2000" dirty="0" smtClean="0">
              <a:latin typeface="Bradley Hand ITC" pitchFamily="66" charset="0"/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605588" y="223838"/>
            <a:ext cx="213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Composing Programs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Programs as events</a:t>
            </a:r>
          </a:p>
          <a:p>
            <a:pPr lvl="1"/>
            <a:r>
              <a:rPr lang="en-US" sz="2000" i="0" dirty="0" smtClean="0">
                <a:latin typeface="Bradley Hand ITC" pitchFamily="66" charset="0"/>
              </a:rPr>
              <a:t>event{program} -&gt; Process</a:t>
            </a:r>
          </a:p>
          <a:p>
            <a:r>
              <a:rPr lang="en-US" dirty="0" smtClean="0"/>
              <a:t>Process constructs</a:t>
            </a:r>
          </a:p>
          <a:p>
            <a:pPr lvl="1"/>
            <a:r>
              <a:rPr lang="en-US" sz="1800" i="0" dirty="0" smtClean="0">
                <a:latin typeface="Bradley Hand ITC" pitchFamily="66" charset="0"/>
              </a:rPr>
              <a:t>Stop, Skip</a:t>
            </a:r>
          </a:p>
          <a:p>
            <a:pPr lvl="1"/>
            <a:r>
              <a:rPr lang="en-US" i="0" dirty="0" err="1" smtClean="0">
                <a:latin typeface="Bradley Hand ITC" pitchFamily="66" charset="0"/>
              </a:rPr>
              <a:t>ch!exp</a:t>
            </a:r>
            <a:r>
              <a:rPr lang="en-US" i="0" dirty="0" smtClean="0">
                <a:latin typeface="Bradley Hand ITC" pitchFamily="66" charset="0"/>
              </a:rPr>
              <a:t> -&gt; P, </a:t>
            </a:r>
            <a:r>
              <a:rPr lang="en-US" i="0" dirty="0" err="1" smtClean="0">
                <a:latin typeface="Bradley Hand ITC" pitchFamily="66" charset="0"/>
              </a:rPr>
              <a:t>ch?x</a:t>
            </a:r>
            <a:r>
              <a:rPr lang="en-US" i="0" dirty="0" smtClean="0">
                <a:latin typeface="Bradley Hand ITC" pitchFamily="66" charset="0"/>
              </a:rPr>
              <a:t> -&gt; P</a:t>
            </a:r>
          </a:p>
          <a:p>
            <a:pPr lvl="1"/>
            <a:r>
              <a:rPr lang="en-US" i="0" dirty="0" smtClean="0">
                <a:latin typeface="Bradley Hand ITC" pitchFamily="66" charset="0"/>
              </a:rPr>
              <a:t>P; Q</a:t>
            </a:r>
          </a:p>
          <a:p>
            <a:pPr lvl="1"/>
            <a:r>
              <a:rPr lang="en-US" i="0" dirty="0" smtClean="0">
                <a:latin typeface="Bradley Hand ITC" pitchFamily="66" charset="0"/>
              </a:rPr>
              <a:t>P [] Q, P &lt;&gt; Q, if (b) {P} else {Q}</a:t>
            </a:r>
          </a:p>
          <a:p>
            <a:pPr lvl="1"/>
            <a:r>
              <a:rPr lang="en-US" i="0" dirty="0" smtClean="0">
                <a:latin typeface="Bradley Hand ITC" pitchFamily="66" charset="0"/>
              </a:rPr>
              <a:t>P || Q, P ||| Q</a:t>
            </a:r>
          </a:p>
          <a:p>
            <a:pPr lvl="1"/>
            <a:r>
              <a:rPr lang="en-US" i="0" dirty="0" smtClean="0">
                <a:latin typeface="Bradley Hand ITC" pitchFamily="66" charset="0"/>
              </a:rPr>
              <a:t>P |&gt; Q</a:t>
            </a:r>
          </a:p>
          <a:p>
            <a:pPr lvl="1"/>
            <a:r>
              <a:rPr lang="en-US" i="0" dirty="0" smtClean="0">
                <a:latin typeface="Bradley Hand ITC" pitchFamily="66" charset="0"/>
              </a:rPr>
              <a:t>P = Q</a:t>
            </a:r>
            <a:endParaRPr lang="en-US" i="0" dirty="0">
              <a:latin typeface="Bradley Hand ITC" pitchFamily="66" charset="0"/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605588" y="223838"/>
            <a:ext cx="213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assroom expectations">
  <a:themeElements>
    <a:clrScheme name="1844_Classroom Expectations_Copyedite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844_Classroom Expectations_Copyedited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844_Classroom Expectations_Copyedit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Classroom expectations</Template>
  <TotalTime>468</TotalTime>
  <Words>781</Words>
  <Application>Microsoft Office PowerPoint</Application>
  <PresentationFormat>On-screen Show (4:3)</PresentationFormat>
  <Paragraphs>200</Paragraphs>
  <Slides>17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Classroom expectations</vt:lpstr>
      <vt:lpstr>Integrating Specification and Programs for System Modeling and Verification</vt:lpstr>
      <vt:lpstr>Motivation</vt:lpstr>
      <vt:lpstr>Too Expressive?</vt:lpstr>
      <vt:lpstr>CSP#</vt:lpstr>
      <vt:lpstr>Outline</vt:lpstr>
      <vt:lpstr>A Running Example</vt:lpstr>
      <vt:lpstr>Data Variables and Operations</vt:lpstr>
      <vt:lpstr>Data Operations (cont’d)</vt:lpstr>
      <vt:lpstr>Composing Programs</vt:lpstr>
      <vt:lpstr>Example: Users</vt:lpstr>
      <vt:lpstr>Outline</vt:lpstr>
      <vt:lpstr>Operational Semantics</vt:lpstr>
      <vt:lpstr>Operational Semantics</vt:lpstr>
      <vt:lpstr>Traces/Failures/Divergences</vt:lpstr>
      <vt:lpstr>Refinement Checking</vt:lpstr>
      <vt:lpstr>State/Event LTL</vt:lpstr>
      <vt:lpstr>Conclusion</vt:lpstr>
    </vt:vector>
  </TitlesOfParts>
  <Company>National University of Singapore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Expectations</dc:title>
  <dc:creator>sun@nus</dc:creator>
  <cp:lastModifiedBy>sun@nus</cp:lastModifiedBy>
  <cp:revision>89</cp:revision>
  <dcterms:created xsi:type="dcterms:W3CDTF">2009-07-26T06:16:08Z</dcterms:created>
  <dcterms:modified xsi:type="dcterms:W3CDTF">2009-07-29T14:04:38Z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TC011589511033</vt:lpwstr>
  </property>
</Properties>
</file>