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820" r:id="rId2"/>
  </p:sldMasterIdLst>
  <p:notesMasterIdLst>
    <p:notesMasterId r:id="rId22"/>
  </p:notesMasterIdLst>
  <p:handoutMasterIdLst>
    <p:handoutMasterId r:id="rId23"/>
  </p:handoutMasterIdLst>
  <p:sldIdLst>
    <p:sldId id="256" r:id="rId3"/>
    <p:sldId id="370" r:id="rId4"/>
    <p:sldId id="380" r:id="rId5"/>
    <p:sldId id="367" r:id="rId6"/>
    <p:sldId id="382" r:id="rId7"/>
    <p:sldId id="368" r:id="rId8"/>
    <p:sldId id="371" r:id="rId9"/>
    <p:sldId id="357" r:id="rId10"/>
    <p:sldId id="374" r:id="rId11"/>
    <p:sldId id="375" r:id="rId12"/>
    <p:sldId id="372" r:id="rId13"/>
    <p:sldId id="378" r:id="rId14"/>
    <p:sldId id="373" r:id="rId15"/>
    <p:sldId id="376" r:id="rId16"/>
    <p:sldId id="383" r:id="rId17"/>
    <p:sldId id="379" r:id="rId18"/>
    <p:sldId id="377" r:id="rId19"/>
    <p:sldId id="366" r:id="rId20"/>
    <p:sldId id="381" r:id="rId21"/>
  </p:sldIdLst>
  <p:sldSz cx="9144000" cy="6858000" type="screen4x3"/>
  <p:notesSz cx="6858000" cy="9144000"/>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1pPr>
    <a:lvl2pPr marL="4572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2pPr>
    <a:lvl3pPr marL="9144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3pPr>
    <a:lvl4pPr marL="13716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4pPr>
    <a:lvl5pPr marL="1828800" algn="l" rtl="0" fontAlgn="base">
      <a:spcBef>
        <a:spcPct val="0"/>
      </a:spcBef>
      <a:spcAft>
        <a:spcPct val="0"/>
      </a:spcAft>
      <a:defRPr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kern="1200">
        <a:solidFill>
          <a:schemeClr val="tx1"/>
        </a:solidFill>
        <a:latin typeface="Arial" charset="0"/>
        <a:ea typeface="Arial Unicode MS" pitchFamily="34" charset="-128"/>
        <a:cs typeface="Arial Unicode MS" pitchFamily="34" charset="-12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3333FF"/>
    <a:srgbClr val="FF0066"/>
    <a:srgbClr val="FF3399"/>
    <a:srgbClr val="5F5F5F"/>
    <a:srgbClr val="FFFF66"/>
    <a:srgbClr val="FFCC00"/>
    <a:srgbClr val="00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60" autoAdjust="0"/>
    <p:restoredTop sz="98837" autoAdjust="0"/>
  </p:normalViewPr>
  <p:slideViewPr>
    <p:cSldViewPr>
      <p:cViewPr>
        <p:scale>
          <a:sx n="70" d="100"/>
          <a:sy n="70" d="100"/>
        </p:scale>
        <p:origin x="-1050" y="-300"/>
      </p:cViewPr>
      <p:guideLst>
        <p:guide orient="horz" pos="1536"/>
        <p:guide pos="960"/>
      </p:guideLst>
    </p:cSldViewPr>
  </p:slideViewPr>
  <p:outlineViewPr>
    <p:cViewPr>
      <p:scale>
        <a:sx n="33" d="100"/>
        <a:sy n="33" d="100"/>
      </p:scale>
      <p:origin x="48" y="132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endParaRPr lang="en-US" dirty="0"/>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fld id="{D6B99CF5-A6F6-4D4A-9171-741532C192D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n-ea"/>
                <a:cs typeface="Times New Roman" pitchFamily="18" charset="0"/>
              </a:defRPr>
            </a:lvl1pPr>
          </a:lstStyle>
          <a:p>
            <a:pPr>
              <a:defRPr/>
            </a:pPr>
            <a:endParaRPr lang="en-US" dirty="0"/>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n-ea"/>
                <a:cs typeface="Times New Roman" pitchFamily="18" charset="0"/>
              </a:defRPr>
            </a:lvl1pPr>
          </a:lstStyle>
          <a:p>
            <a:pPr>
              <a:defRPr/>
            </a:pPr>
            <a:fld id="{E2796EC8-CE0F-4E9B-A1D5-B4294EA5123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Motivation &amp; Overview</a:t>
            </a:r>
          </a:p>
          <a:p>
            <a:pPr lvl="1"/>
            <a:r>
              <a:rPr lang="en-US" dirty="0" smtClean="0"/>
              <a:t>Model Checking and Tools</a:t>
            </a:r>
          </a:p>
          <a:p>
            <a:pPr lvl="1"/>
            <a:r>
              <a:rPr lang="en-US" dirty="0" smtClean="0"/>
              <a:t>PAT (Process Analysis Toolkit)</a:t>
            </a:r>
          </a:p>
          <a:p>
            <a:endParaRPr lang="en-US" dirty="0" smtClean="0"/>
          </a:p>
          <a:p>
            <a:r>
              <a:rPr lang="en-US" dirty="0" smtClean="0"/>
              <a:t>Code Contracts</a:t>
            </a:r>
          </a:p>
          <a:p>
            <a:endParaRPr lang="en-US" dirty="0" smtClean="0"/>
          </a:p>
          <a:p>
            <a:r>
              <a:rPr lang="en-US" dirty="0" smtClean="0"/>
              <a:t>Our Approach</a:t>
            </a:r>
          </a:p>
          <a:p>
            <a:pPr lvl="1"/>
            <a:r>
              <a:rPr lang="en-US" dirty="0" smtClean="0"/>
              <a:t>DBM Data Structure</a:t>
            </a:r>
          </a:p>
          <a:p>
            <a:pPr lvl="1"/>
            <a:r>
              <a:rPr lang="en-US" dirty="0" smtClean="0"/>
              <a:t>GUI Testing</a:t>
            </a:r>
          </a:p>
          <a:p>
            <a:endParaRPr lang="en-US" dirty="0" smtClean="0"/>
          </a:p>
          <a:p>
            <a:r>
              <a:rPr lang="en-US" dirty="0" smtClean="0"/>
              <a:t>Demonstration</a:t>
            </a:r>
          </a:p>
          <a:p>
            <a:endParaRPr lang="en-US" dirty="0" smtClean="0"/>
          </a:p>
          <a:p>
            <a:r>
              <a:rPr lang="en-US" dirty="0" smtClean="0"/>
              <a:t>Discussion and Conclusion</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800" dirty="0" smtClean="0"/>
              <a:t>Steps:</a:t>
            </a:r>
          </a:p>
          <a:p>
            <a:pPr lvl="1"/>
            <a:r>
              <a:rPr lang="en-US" sz="2400" dirty="0" smtClean="0"/>
              <a:t>1 The contracts serve a correctness specification </a:t>
            </a:r>
          </a:p>
          <a:p>
            <a:pPr lvl="1"/>
            <a:r>
              <a:rPr lang="en-US" sz="2400" dirty="0" smtClean="0"/>
              <a:t>2 Interface model to simulate the execution of the code</a:t>
            </a:r>
          </a:p>
          <a:p>
            <a:pPr lvl="1"/>
            <a:r>
              <a:rPr lang="en-US" sz="2400" dirty="0" smtClean="0"/>
              <a:t>3 Model checking Interface model to search for contract violations and violations of additional critical properties.</a:t>
            </a:r>
          </a:p>
          <a:p>
            <a:endParaRPr lang="en-US" dirty="0"/>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ChangeArrowheads="1" noTextEdit="1"/>
          </p:cNvSpPr>
          <p:nvPr>
            <p:ph type="sldImg"/>
          </p:nvPr>
        </p:nvSpPr>
        <p:spPr>
          <a:ln/>
        </p:spPr>
      </p:sp>
      <p:sp>
        <p:nvSpPr>
          <p:cNvPr id="168963" name="Rectangle 3"/>
          <p:cNvSpPr>
            <a:spLocks noGrp="1" noChangeArrowheads="1"/>
          </p:cNvSpPr>
          <p:nvPr>
            <p:ph type="body" idx="1"/>
          </p:nvPr>
        </p:nvSpPr>
        <p:spPr>
          <a:noFill/>
          <a:ln/>
        </p:spPr>
        <p:txBody>
          <a:bodyPr/>
          <a:lstStyle/>
          <a:p>
            <a:r>
              <a:rPr lang="en-US" altLang="zh-CN" dirty="0" smtClean="0"/>
              <a:t>The grammar of CSP# language is list here..</a:t>
            </a:r>
          </a:p>
          <a:p>
            <a:r>
              <a:rPr lang="en-US" altLang="zh-CN" dirty="0" smtClean="0"/>
              <a:t>..</a:t>
            </a:r>
          </a:p>
          <a:p>
            <a:endParaRPr lang="en-US" altLang="zh-CN"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kumimoji="1" lang="en-US" sz="1200" kern="1200" baseline="0" dirty="0" smtClean="0">
                <a:solidFill>
                  <a:schemeClr val="tx1"/>
                </a:solidFill>
                <a:latin typeface="Times New Roman" pitchFamily="18" charset="0"/>
                <a:ea typeface="+mn-ea"/>
                <a:cs typeface="Times New Roman" pitchFamily="18" charset="0"/>
              </a:rPr>
              <a:t>The Floyd-</a:t>
            </a:r>
            <a:r>
              <a:rPr kumimoji="1" lang="en-US" sz="1200" kern="1200" baseline="0" dirty="0" err="1" smtClean="0">
                <a:solidFill>
                  <a:schemeClr val="tx1"/>
                </a:solidFill>
                <a:latin typeface="Times New Roman" pitchFamily="18" charset="0"/>
                <a:ea typeface="+mn-ea"/>
                <a:cs typeface="Times New Roman" pitchFamily="18" charset="0"/>
              </a:rPr>
              <a:t>Warshall</a:t>
            </a:r>
            <a:r>
              <a:rPr kumimoji="1" lang="en-US" sz="1200" kern="1200" baseline="0" dirty="0" smtClean="0">
                <a:solidFill>
                  <a:schemeClr val="tx1"/>
                </a:solidFill>
                <a:latin typeface="Times New Roman" pitchFamily="18" charset="0"/>
                <a:ea typeface="+mn-ea"/>
                <a:cs typeface="Times New Roman" pitchFamily="18" charset="0"/>
              </a:rPr>
              <a:t> algorithm [11] thus can be used to compute the tightest clock</a:t>
            </a:r>
          </a:p>
          <a:p>
            <a:r>
              <a:rPr kumimoji="1" lang="en-US" sz="1200" kern="1200" baseline="0" dirty="0" smtClean="0">
                <a:solidFill>
                  <a:schemeClr val="tx1"/>
                </a:solidFill>
                <a:latin typeface="Times New Roman" pitchFamily="18" charset="0"/>
                <a:ea typeface="+mn-ea"/>
                <a:cs typeface="Times New Roman" pitchFamily="18" charset="0"/>
              </a:rPr>
              <a:t>differences. A DBM which contains only tightest bounds is said to be in its </a:t>
            </a:r>
            <a:r>
              <a:rPr kumimoji="1" lang="en-US" sz="1200" i="1" kern="1200" baseline="0" dirty="0" smtClean="0">
                <a:solidFill>
                  <a:schemeClr val="tx1"/>
                </a:solidFill>
                <a:latin typeface="Times New Roman" pitchFamily="18" charset="0"/>
                <a:ea typeface="+mn-ea"/>
                <a:cs typeface="Times New Roman" pitchFamily="18" charset="0"/>
              </a:rPr>
              <a:t>canonical</a:t>
            </a:r>
          </a:p>
          <a:p>
            <a:r>
              <a:rPr kumimoji="1" lang="en-US" sz="1200" i="1" kern="1200" baseline="0" dirty="0" smtClean="0">
                <a:solidFill>
                  <a:schemeClr val="tx1"/>
                </a:solidFill>
                <a:latin typeface="Times New Roman" pitchFamily="18" charset="0"/>
                <a:ea typeface="+mn-ea"/>
                <a:cs typeface="Times New Roman" pitchFamily="18" charset="0"/>
              </a:rPr>
              <a:t>form. Given a DBM in canonical form, checking whether the constraint is </a:t>
            </a:r>
            <a:r>
              <a:rPr kumimoji="1" lang="en-US" sz="1200" i="1" kern="1200" baseline="0" dirty="0" err="1" smtClean="0">
                <a:solidFill>
                  <a:schemeClr val="tx1"/>
                </a:solidFill>
                <a:latin typeface="Times New Roman" pitchFamily="18" charset="0"/>
                <a:ea typeface="+mn-ea"/>
                <a:cs typeface="Times New Roman" pitchFamily="18" charset="0"/>
              </a:rPr>
              <a:t>satisfiable</a:t>
            </a:r>
            <a:r>
              <a:rPr kumimoji="1" lang="en-US" sz="1200" i="1" kern="1200" baseline="0" dirty="0" smtClean="0">
                <a:solidFill>
                  <a:schemeClr val="tx1"/>
                </a:solidFill>
                <a:latin typeface="Times New Roman" pitchFamily="18" charset="0"/>
                <a:ea typeface="+mn-ea"/>
                <a:cs typeface="Times New Roman" pitchFamily="18" charset="0"/>
              </a:rPr>
              <a:t> or</a:t>
            </a:r>
          </a:p>
          <a:p>
            <a:r>
              <a:rPr kumimoji="1" lang="en-US" sz="1200" kern="1200" baseline="0" dirty="0" smtClean="0">
                <a:solidFill>
                  <a:schemeClr val="tx1"/>
                </a:solidFill>
                <a:latin typeface="Times New Roman" pitchFamily="18" charset="0"/>
                <a:ea typeface="+mn-ea"/>
                <a:cs typeface="Times New Roman" pitchFamily="18" charset="0"/>
              </a:rPr>
              <a:t>not is as easy as checking if entry </a:t>
            </a:r>
            <a:r>
              <a:rPr kumimoji="1" lang="en-US" sz="1200" i="1" kern="1200" baseline="0" dirty="0" smtClean="0">
                <a:solidFill>
                  <a:schemeClr val="tx1"/>
                </a:solidFill>
                <a:latin typeface="Times New Roman" pitchFamily="18" charset="0"/>
                <a:ea typeface="+mn-ea"/>
                <a:cs typeface="Times New Roman" pitchFamily="18" charset="0"/>
              </a:rPr>
              <a:t>d0</a:t>
            </a:r>
          </a:p>
          <a:p>
            <a:r>
              <a:rPr kumimoji="1" lang="en-US" sz="1200" kern="1200" baseline="0" dirty="0" smtClean="0">
                <a:solidFill>
                  <a:schemeClr val="tx1"/>
                </a:solidFill>
                <a:latin typeface="Times New Roman" pitchFamily="18" charset="0"/>
                <a:ea typeface="+mn-ea"/>
                <a:cs typeface="Times New Roman" pitchFamily="18" charset="0"/>
              </a:rPr>
              <a:t>0 is positive.</a:t>
            </a:r>
          </a:p>
          <a:p>
            <a:endParaRPr kumimoji="1" lang="en-US" sz="1200" i="1" kern="1200" baseline="0" dirty="0" smtClean="0">
              <a:solidFill>
                <a:schemeClr val="tx1"/>
              </a:solidFill>
              <a:latin typeface="Times New Roman" pitchFamily="18" charset="0"/>
              <a:ea typeface="+mn-ea"/>
              <a:cs typeface="Times New Roman" pitchFamily="18" charset="0"/>
            </a:endParaRPr>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kumimoji="1" lang="en-US" sz="1200" kern="1200" baseline="0" dirty="0" smtClean="0">
                <a:solidFill>
                  <a:schemeClr val="tx1"/>
                </a:solidFill>
                <a:latin typeface="Times New Roman" pitchFamily="18" charset="0"/>
                <a:ea typeface="+mn-ea"/>
                <a:cs typeface="Times New Roman" pitchFamily="18" charset="0"/>
              </a:rPr>
              <a:t>1.5 KLOC.</a:t>
            </a:r>
          </a:p>
          <a:p>
            <a:endParaRPr kumimoji="1" lang="en-US" sz="1200" kern="1200" baseline="0" dirty="0" smtClean="0">
              <a:solidFill>
                <a:schemeClr val="tx1"/>
              </a:solidFill>
              <a:latin typeface="Times New Roman" pitchFamily="18" charset="0"/>
              <a:ea typeface="+mn-ea"/>
              <a:cs typeface="Times New Roman" pitchFamily="18" charset="0"/>
            </a:endParaRPr>
          </a:p>
          <a:p>
            <a:r>
              <a:rPr kumimoji="1" lang="en-US" sz="1200" kern="1200" baseline="0" dirty="0" smtClean="0">
                <a:solidFill>
                  <a:schemeClr val="tx1"/>
                </a:solidFill>
                <a:latin typeface="Times New Roman" pitchFamily="18" charset="0"/>
                <a:ea typeface="+mn-ea"/>
                <a:cs typeface="Times New Roman" pitchFamily="18" charset="0"/>
              </a:rPr>
              <a:t>Efficiency is essential to any model checker. Keeping a DBM always in its canonical</a:t>
            </a:r>
          </a:p>
          <a:p>
            <a:r>
              <a:rPr kumimoji="1" lang="en-US" sz="1200" kern="1200" baseline="0" dirty="0" smtClean="0">
                <a:solidFill>
                  <a:schemeClr val="tx1"/>
                </a:solidFill>
                <a:latin typeface="Times New Roman" pitchFamily="18" charset="0"/>
                <a:ea typeface="+mn-ea"/>
                <a:cs typeface="Times New Roman" pitchFamily="18" charset="0"/>
              </a:rPr>
              <a:t>form (by calling method </a:t>
            </a:r>
            <a:r>
              <a:rPr kumimoji="1" lang="en-US" sz="1200" i="1" kern="1200" baseline="0" dirty="0" err="1" smtClean="0">
                <a:solidFill>
                  <a:schemeClr val="tx1"/>
                </a:solidFill>
                <a:latin typeface="Times New Roman" pitchFamily="18" charset="0"/>
                <a:ea typeface="+mn-ea"/>
                <a:cs typeface="Times New Roman" pitchFamily="18" charset="0"/>
              </a:rPr>
              <a:t>GetCanonicalForm</a:t>
            </a:r>
            <a:r>
              <a:rPr kumimoji="1" lang="en-US" sz="1200" i="1" kern="1200" baseline="0" dirty="0" smtClean="0">
                <a:solidFill>
                  <a:schemeClr val="tx1"/>
                </a:solidFill>
                <a:latin typeface="Times New Roman" pitchFamily="18" charset="0"/>
                <a:ea typeface="+mn-ea"/>
                <a:cs typeface="Times New Roman" pitchFamily="18" charset="0"/>
              </a:rPr>
              <a:t> every time the matrix is modified by</a:t>
            </a:r>
          </a:p>
          <a:p>
            <a:r>
              <a:rPr kumimoji="1" lang="en-US" sz="1200" i="1" kern="1200" baseline="0" dirty="0" err="1" smtClean="0">
                <a:solidFill>
                  <a:schemeClr val="tx1"/>
                </a:solidFill>
                <a:latin typeface="Times New Roman" pitchFamily="18" charset="0"/>
                <a:ea typeface="+mn-ea"/>
                <a:cs typeface="Times New Roman" pitchFamily="18" charset="0"/>
              </a:rPr>
              <a:t>AddClock</a:t>
            </a:r>
            <a:r>
              <a:rPr kumimoji="1" lang="en-US" sz="1200" i="1" kern="1200" baseline="0" dirty="0" smtClean="0">
                <a:solidFill>
                  <a:schemeClr val="tx1"/>
                </a:solidFill>
                <a:latin typeface="Times New Roman" pitchFamily="18" charset="0"/>
                <a:ea typeface="+mn-ea"/>
                <a:cs typeface="Times New Roman" pitchFamily="18" charset="0"/>
              </a:rPr>
              <a:t>, </a:t>
            </a:r>
            <a:r>
              <a:rPr kumimoji="1" lang="en-US" sz="1200" i="1" kern="1200" baseline="0" dirty="0" err="1" smtClean="0">
                <a:solidFill>
                  <a:schemeClr val="tx1"/>
                </a:solidFill>
                <a:latin typeface="Times New Roman" pitchFamily="18" charset="0"/>
                <a:ea typeface="+mn-ea"/>
                <a:cs typeface="Times New Roman" pitchFamily="18" charset="0"/>
              </a:rPr>
              <a:t>AddConstraint</a:t>
            </a:r>
            <a:r>
              <a:rPr kumimoji="1" lang="en-US" sz="1200" i="1" kern="1200" baseline="0" dirty="0" smtClean="0">
                <a:solidFill>
                  <a:schemeClr val="tx1"/>
                </a:solidFill>
                <a:latin typeface="Times New Roman" pitchFamily="18" charset="0"/>
                <a:ea typeface="+mn-ea"/>
                <a:cs typeface="Times New Roman" pitchFamily="18" charset="0"/>
              </a:rPr>
              <a:t>, etc.) is infeasible given that the Floyd-</a:t>
            </a:r>
            <a:r>
              <a:rPr kumimoji="1" lang="en-US" sz="1200" i="1" kern="1200" baseline="0" dirty="0" err="1" smtClean="0">
                <a:solidFill>
                  <a:schemeClr val="tx1"/>
                </a:solidFill>
                <a:latin typeface="Times New Roman" pitchFamily="18" charset="0"/>
                <a:ea typeface="+mn-ea"/>
                <a:cs typeface="Times New Roman" pitchFamily="18" charset="0"/>
              </a:rPr>
              <a:t>Warshall</a:t>
            </a:r>
            <a:r>
              <a:rPr kumimoji="1" lang="en-US" sz="1200" i="1" kern="1200" baseline="0" dirty="0" smtClean="0">
                <a:solidFill>
                  <a:schemeClr val="tx1"/>
                </a:solidFill>
                <a:latin typeface="Times New Roman" pitchFamily="18" charset="0"/>
                <a:ea typeface="+mn-ea"/>
                <a:cs typeface="Times New Roman" pitchFamily="18" charset="0"/>
              </a:rPr>
              <a:t> algorithm</a:t>
            </a:r>
          </a:p>
          <a:p>
            <a:r>
              <a:rPr kumimoji="1" lang="en-US" sz="1200" kern="1200" baseline="0" dirty="0" smtClean="0">
                <a:solidFill>
                  <a:schemeClr val="tx1"/>
                </a:solidFill>
                <a:latin typeface="Times New Roman" pitchFamily="18" charset="0"/>
                <a:ea typeface="+mn-ea"/>
                <a:cs typeface="Times New Roman" pitchFamily="18" charset="0"/>
              </a:rPr>
              <a:t>is cubic in the number of clocks. Preferably, method </a:t>
            </a:r>
            <a:r>
              <a:rPr kumimoji="1" lang="en-US" sz="1200" i="1" kern="1200" baseline="0" dirty="0" err="1" smtClean="0">
                <a:solidFill>
                  <a:schemeClr val="tx1"/>
                </a:solidFill>
                <a:latin typeface="Times New Roman" pitchFamily="18" charset="0"/>
                <a:ea typeface="+mn-ea"/>
                <a:cs typeface="Times New Roman" pitchFamily="18" charset="0"/>
              </a:rPr>
              <a:t>GetCanonicalForm</a:t>
            </a:r>
            <a:r>
              <a:rPr kumimoji="1" lang="en-US" sz="1200" i="1" kern="1200" baseline="0" dirty="0" smtClean="0">
                <a:solidFill>
                  <a:schemeClr val="tx1"/>
                </a:solidFill>
                <a:latin typeface="Times New Roman" pitchFamily="18" charset="0"/>
                <a:ea typeface="+mn-ea"/>
                <a:cs typeface="Times New Roman" pitchFamily="18" charset="0"/>
              </a:rPr>
              <a:t> shall only be</a:t>
            </a:r>
          </a:p>
          <a:p>
            <a:r>
              <a:rPr kumimoji="1" lang="en-US" sz="1200" kern="1200" baseline="0" dirty="0" smtClean="0">
                <a:solidFill>
                  <a:schemeClr val="tx1"/>
                </a:solidFill>
                <a:latin typeface="Times New Roman" pitchFamily="18" charset="0"/>
                <a:ea typeface="+mn-ea"/>
                <a:cs typeface="Times New Roman" pitchFamily="18" charset="0"/>
              </a:rPr>
              <a:t>invoked when necessary, i.e., in method </a:t>
            </a:r>
            <a:r>
              <a:rPr kumimoji="1" lang="en-US" sz="1200" i="1" kern="1200" baseline="0" dirty="0" err="1" smtClean="0">
                <a:solidFill>
                  <a:schemeClr val="tx1"/>
                </a:solidFill>
                <a:latin typeface="Times New Roman" pitchFamily="18" charset="0"/>
                <a:ea typeface="+mn-ea"/>
                <a:cs typeface="Times New Roman" pitchFamily="18" charset="0"/>
              </a:rPr>
              <a:t>IsSatis¯able</a:t>
            </a:r>
            <a:r>
              <a:rPr kumimoji="1" lang="en-US" sz="1200" i="1" kern="1200" baseline="0" dirty="0" smtClean="0">
                <a:solidFill>
                  <a:schemeClr val="tx1"/>
                </a:solidFill>
                <a:latin typeface="Times New Roman" pitchFamily="18" charset="0"/>
                <a:ea typeface="+mn-ea"/>
                <a:cs typeface="Times New Roman" pitchFamily="18" charset="0"/>
              </a:rPr>
              <a:t>. The pre-condition of the methods</a:t>
            </a:r>
          </a:p>
          <a:p>
            <a:r>
              <a:rPr kumimoji="1" lang="en-US" sz="1200" kern="1200" baseline="0" dirty="0" smtClean="0">
                <a:solidFill>
                  <a:schemeClr val="tx1"/>
                </a:solidFill>
                <a:latin typeface="Times New Roman" pitchFamily="18" charset="0"/>
                <a:ea typeface="+mn-ea"/>
                <a:cs typeface="Times New Roman" pitchFamily="18" charset="0"/>
              </a:rPr>
              <a:t>thus must be ensured by invoking the methods in particular orders. The assumptions on</a:t>
            </a:r>
          </a:p>
          <a:p>
            <a:r>
              <a:rPr kumimoji="1" lang="en-US" sz="1200" kern="1200" baseline="0" dirty="0" smtClean="0">
                <a:solidFill>
                  <a:schemeClr val="tx1"/>
                </a:solidFill>
                <a:latin typeface="Times New Roman" pitchFamily="18" charset="0"/>
                <a:ea typeface="+mn-ea"/>
                <a:cs typeface="Times New Roman" pitchFamily="18" charset="0"/>
              </a:rPr>
              <a:t>orders of method invocation can be referred as </a:t>
            </a:r>
            <a:r>
              <a:rPr kumimoji="1" lang="en-US" sz="1200" i="1" kern="1200" baseline="0" dirty="0" smtClean="0">
                <a:solidFill>
                  <a:schemeClr val="tx1"/>
                </a:solidFill>
                <a:latin typeface="Times New Roman" pitchFamily="18" charset="0"/>
                <a:ea typeface="+mn-ea"/>
                <a:cs typeface="Times New Roman" pitchFamily="18" charset="0"/>
              </a:rPr>
              <a:t>class interface contracts.</a:t>
            </a:r>
          </a:p>
          <a:p>
            <a:endParaRPr kumimoji="1" lang="en-US" sz="1200" kern="1200" baseline="0" dirty="0" smtClean="0">
              <a:solidFill>
                <a:schemeClr val="tx1"/>
              </a:solidFill>
              <a:latin typeface="Times New Roman" pitchFamily="18" charset="0"/>
              <a:ea typeface="+mn-ea"/>
              <a:cs typeface="Times New Roman" pitchFamily="18" charset="0"/>
            </a:endParaRPr>
          </a:p>
        </p:txBody>
      </p:sp>
      <p:sp>
        <p:nvSpPr>
          <p:cNvPr id="4" name="Slide Number Placeholder 3"/>
          <p:cNvSpPr>
            <a:spLocks noGrp="1"/>
          </p:cNvSpPr>
          <p:nvPr>
            <p:ph type="sldNum" sz="quarter" idx="10"/>
          </p:nvPr>
        </p:nvSpPr>
        <p:spPr/>
        <p:txBody>
          <a:bodyPr/>
          <a:lstStyle/>
          <a:p>
            <a:pPr>
              <a:defRPr/>
            </a:pPr>
            <a:fld id="{E2796EC8-CE0F-4E9B-A1D5-B4294EA5123A}"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2"/>
          <p:cNvSpPr>
            <a:spLocks noChangeArrowheads="1"/>
          </p:cNvSpPr>
          <p:nvPr/>
        </p:nvSpPr>
        <p:spPr bwMode="auto">
          <a:xfrm>
            <a:off x="0" y="0"/>
            <a:ext cx="9144000" cy="4953000"/>
          </a:xfrm>
          <a:prstGeom prst="rect">
            <a:avLst/>
          </a:prstGeom>
          <a:no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4" name="Rectangle 3"/>
          <p:cNvSpPr>
            <a:spLocks noChangeArrowheads="1"/>
          </p:cNvSpPr>
          <p:nvPr/>
        </p:nvSpPr>
        <p:spPr bwMode="auto">
          <a:xfrm>
            <a:off x="0" y="6604000"/>
            <a:ext cx="9144000" cy="254000"/>
          </a:xfrm>
          <a:prstGeom prst="rect">
            <a:avLst/>
          </a:prstGeom>
          <a:solidFill>
            <a:schemeClr val="accent2"/>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pic>
        <p:nvPicPr>
          <p:cNvPr id="5" name="Picture 5"/>
          <p:cNvPicPr>
            <a:picLocks noChangeAspect="1" noChangeArrowheads="1"/>
          </p:cNvPicPr>
          <p:nvPr/>
        </p:nvPicPr>
        <p:blipFill>
          <a:blip r:embed="rId2" cstate="print"/>
          <a:srcRect/>
          <a:stretch>
            <a:fillRect/>
          </a:stretch>
        </p:blipFill>
        <p:spPr bwMode="auto">
          <a:xfrm>
            <a:off x="3362325" y="5199063"/>
            <a:ext cx="2317750" cy="1135062"/>
          </a:xfrm>
          <a:prstGeom prst="rect">
            <a:avLst/>
          </a:prstGeom>
          <a:noFill/>
          <a:ln w="9525">
            <a:noFill/>
            <a:miter lim="800000"/>
            <a:headEnd/>
            <a:tailEnd/>
          </a:ln>
        </p:spPr>
      </p:pic>
      <p:sp>
        <p:nvSpPr>
          <p:cNvPr id="6" name="Rectangle 6"/>
          <p:cNvSpPr>
            <a:spLocks noChangeArrowheads="1"/>
          </p:cNvSpPr>
          <p:nvPr/>
        </p:nvSpPr>
        <p:spPr bwMode="auto">
          <a:xfrm>
            <a:off x="0" y="0"/>
            <a:ext cx="9144000" cy="254000"/>
          </a:xfrm>
          <a:prstGeom prst="rect">
            <a:avLst/>
          </a:prstGeom>
          <a:solidFill>
            <a:schemeClr val="accent2"/>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126980" name="Rectangle 4"/>
          <p:cNvSpPr>
            <a:spLocks noGrp="1" noChangeArrowheads="1"/>
          </p:cNvSpPr>
          <p:nvPr>
            <p:ph type="ctrTitle"/>
          </p:nvPr>
        </p:nvSpPr>
        <p:spPr>
          <a:xfrm>
            <a:off x="549275" y="1376363"/>
            <a:ext cx="8097838" cy="1581150"/>
          </a:xfrm>
        </p:spPr>
        <p:txBody>
          <a:bodyPr/>
          <a:lstStyle>
            <a:lvl1pPr>
              <a:defRPr/>
            </a:lvl1pPr>
          </a:lstStyle>
          <a:p>
            <a:r>
              <a:rPr lang="en-GB" altLang="zh-CN"/>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80494427-0F5E-4416-A7CB-D247458D91E8}"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609600"/>
            <a:ext cx="200025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09600"/>
            <a:ext cx="584835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DF9906EB-35EB-46E8-BEEF-8E1D61C82268}"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11" descr="scifair_front"/>
          <p:cNvPicPr>
            <a:picLocks noChangeAspect="1" noChangeArrowheads="1"/>
          </p:cNvPicPr>
          <p:nvPr userDrawn="1"/>
        </p:nvPicPr>
        <p:blipFill>
          <a:blip r:embed="rId2" cstate="print"/>
          <a:srcRect/>
          <a:stretch>
            <a:fillRect/>
          </a:stretch>
        </p:blipFill>
        <p:spPr bwMode="auto">
          <a:xfrm>
            <a:off x="-9525" y="-4763"/>
            <a:ext cx="9163050" cy="6867526"/>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p:txBody>
          <a:bodyPr/>
          <a:lstStyle>
            <a:lvl1pPr>
              <a:defRPr>
                <a:cs typeface="Times New Roman" pitchFamily="18" charset="0"/>
              </a:defRPr>
            </a:lvl1pPr>
          </a:lstStyle>
          <a:p>
            <a:pPr>
              <a:defRPr/>
            </a:pPr>
            <a:endParaRPr lang="en-US" dirty="0"/>
          </a:p>
        </p:txBody>
      </p:sp>
      <p:sp>
        <p:nvSpPr>
          <p:cNvPr id="6" name="Footer Placeholder 4"/>
          <p:cNvSpPr>
            <a:spLocks noGrp="1"/>
          </p:cNvSpPr>
          <p:nvPr>
            <p:ph type="ftr" sz="quarter" idx="11"/>
          </p:nvPr>
        </p:nvSpPr>
        <p:spPr/>
        <p:txBody>
          <a:bodyPr/>
          <a:lstStyle>
            <a:lvl1pPr>
              <a:defRPr>
                <a:solidFill>
                  <a:schemeClr val="accent2"/>
                </a:solidFill>
                <a:cs typeface="Times New Roman" pitchFamily="18" charset="0"/>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cs typeface="Times New Roman" pitchFamily="18" charset="0"/>
              </a:defRPr>
            </a:lvl1pPr>
          </a:lstStyle>
          <a:p>
            <a:pPr>
              <a:defRPr/>
            </a:pPr>
            <a:fld id="{5931D68F-71A5-49C0-A844-8AC892B3528E}"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GB" altLang="zh-CN"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zh-CN" altLang="en-GB" smtClean="0"/>
              <a:t>Boca Raton, FL, US. ICFEM 2007</a:t>
            </a:r>
            <a:endParaRPr lang="en-GB" altLang="zh-CN" smtClean="0"/>
          </a:p>
          <a:p>
            <a:pPr>
              <a:defRPr/>
            </a:pPr>
            <a:endParaRPr lang="zh-CN" alt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379C0E0B-275E-4CCF-9DD4-0AFFB33F307B}" type="slidenum">
              <a:rPr lang="zh-CN" altLang="en-GB" smtClean="0"/>
              <a:pPr>
                <a:defRPr/>
              </a:pPr>
              <a:t>‹#›</a:t>
            </a:fld>
            <a:endParaRPr lang="en-GB" altLang="zh-CN" dirty="0"/>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7D0F62BA-528A-4DD8-B1A5-20EEA374516F}" type="slidenum">
              <a:rPr lang="zh-CN" altLang="en-GB" smtClean="0"/>
              <a:pPr>
                <a:defRPr/>
              </a:pPr>
              <a:t>‹#›</a:t>
            </a:fld>
            <a:endParaRPr lang="en-GB" altLang="zh-CN" dirty="0">
              <a:solidFill>
                <a:srgbClr val="000000"/>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3B26DBCB-8BF9-4F6C-A1D4-8693140767AA}" type="slidenum">
              <a:rPr lang="zh-CN" altLang="en-GB" smtClean="0"/>
              <a:pPr>
                <a:defRPr/>
              </a:pPr>
              <a:t>‹#›</a:t>
            </a:fld>
            <a:endParaRPr lang="en-GB" altLang="zh-CN" dirty="0">
              <a:solidFill>
                <a:srgbClr val="000000"/>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GB" altLang="zh-CN" dirty="0"/>
          </a:p>
        </p:txBody>
      </p:sp>
      <p:sp>
        <p:nvSpPr>
          <p:cNvPr id="6" name="Footer Placeholder 5"/>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7" name="Slide Number Placeholder 6"/>
          <p:cNvSpPr>
            <a:spLocks noGrp="1"/>
          </p:cNvSpPr>
          <p:nvPr>
            <p:ph type="sldNum" sz="quarter" idx="12"/>
          </p:nvPr>
        </p:nvSpPr>
        <p:spPr/>
        <p:txBody>
          <a:bodyPr/>
          <a:lstStyle>
            <a:extLst/>
          </a:lstStyle>
          <a:p>
            <a:pPr>
              <a:defRPr/>
            </a:pPr>
            <a:fld id="{B00804B9-A6FD-4146-A3D0-4CDE1175000F}" type="slidenum">
              <a:rPr lang="zh-CN" altLang="en-GB" smtClean="0"/>
              <a:pPr>
                <a:defRPr/>
              </a:pPr>
              <a:t>‹#›</a:t>
            </a:fld>
            <a:endParaRPr lang="en-GB" altLang="zh-CN" dirty="0">
              <a:solidFill>
                <a:srgbClr val="000000"/>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GB" altLang="zh-CN" dirty="0"/>
          </a:p>
        </p:txBody>
      </p:sp>
      <p:sp>
        <p:nvSpPr>
          <p:cNvPr id="8" name="Footer Placeholder 7"/>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9" name="Slide Number Placeholder 8"/>
          <p:cNvSpPr>
            <a:spLocks noGrp="1"/>
          </p:cNvSpPr>
          <p:nvPr>
            <p:ph type="sldNum" sz="quarter" idx="12"/>
          </p:nvPr>
        </p:nvSpPr>
        <p:spPr/>
        <p:txBody>
          <a:bodyPr/>
          <a:lstStyle>
            <a:extLst/>
          </a:lstStyle>
          <a:p>
            <a:pPr>
              <a:defRPr/>
            </a:pPr>
            <a:fld id="{6E982828-FA22-486C-A7B7-0727184A39E3}" type="slidenum">
              <a:rPr lang="zh-CN" altLang="en-GB" smtClean="0"/>
              <a:pPr>
                <a:defRPr/>
              </a:pPr>
              <a:t>‹#›</a:t>
            </a:fld>
            <a:endParaRPr lang="en-GB" altLang="zh-CN" dirty="0">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GB" altLang="zh-CN" dirty="0"/>
          </a:p>
        </p:txBody>
      </p:sp>
      <p:sp>
        <p:nvSpPr>
          <p:cNvPr id="4" name="Footer Placeholder 3"/>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5" name="Slide Number Placeholder 4"/>
          <p:cNvSpPr>
            <a:spLocks noGrp="1"/>
          </p:cNvSpPr>
          <p:nvPr>
            <p:ph type="sldNum" sz="quarter" idx="12"/>
          </p:nvPr>
        </p:nvSpPr>
        <p:spPr/>
        <p:txBody>
          <a:bodyPr/>
          <a:lstStyle>
            <a:extLst/>
          </a:lstStyle>
          <a:p>
            <a:pPr>
              <a:defRPr/>
            </a:pPr>
            <a:fld id="{CFB3E78F-EC7F-45B1-8EAF-06AA1B716EB8}" type="slidenum">
              <a:rPr lang="zh-CN" altLang="en-GB" smtClean="0"/>
              <a:pPr>
                <a:defRPr/>
              </a:pPr>
              <a:t>‹#›</a:t>
            </a:fld>
            <a:endParaRPr lang="en-GB" altLang="zh-CN" dirty="0">
              <a:solidFill>
                <a:srgbClr val="000000"/>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GB" altLang="zh-CN" dirty="0"/>
          </a:p>
        </p:txBody>
      </p:sp>
      <p:sp>
        <p:nvSpPr>
          <p:cNvPr id="3" name="Footer Placeholder 2"/>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4" name="Slide Number Placeholder 3"/>
          <p:cNvSpPr>
            <a:spLocks noGrp="1"/>
          </p:cNvSpPr>
          <p:nvPr>
            <p:ph type="sldNum" sz="quarter" idx="12"/>
          </p:nvPr>
        </p:nvSpPr>
        <p:spPr/>
        <p:txBody>
          <a:bodyPr/>
          <a:lstStyle>
            <a:extLst/>
          </a:lstStyle>
          <a:p>
            <a:pPr>
              <a:defRPr/>
            </a:pPr>
            <a:fld id="{C46844B1-249D-4D41-AB00-BDB6FED2C9E1}" type="slidenum">
              <a:rPr lang="zh-CN" altLang="en-GB" smtClean="0"/>
              <a:pPr>
                <a:defRPr/>
              </a:pPr>
              <a:t>‹#›</a:t>
            </a:fld>
            <a:endParaRPr lang="en-GB" altLang="zh-CN" dirty="0">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F3095A06-9A41-4640-9BFB-16D3D009AB32}"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GB" altLang="zh-CN" dirty="0"/>
          </a:p>
        </p:txBody>
      </p:sp>
      <p:sp>
        <p:nvSpPr>
          <p:cNvPr id="6" name="Footer Placeholder 5"/>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7" name="Slide Number Placeholder 6"/>
          <p:cNvSpPr>
            <a:spLocks noGrp="1"/>
          </p:cNvSpPr>
          <p:nvPr>
            <p:ph type="sldNum" sz="quarter" idx="12"/>
          </p:nvPr>
        </p:nvSpPr>
        <p:spPr/>
        <p:txBody>
          <a:bodyPr/>
          <a:lstStyle>
            <a:extLst/>
          </a:lstStyle>
          <a:p>
            <a:pPr>
              <a:defRPr/>
            </a:pPr>
            <a:fld id="{8E7686E1-B32B-413D-A05C-02B0621EDBC4}" type="slidenum">
              <a:rPr lang="zh-CN" altLang="en-GB" smtClean="0"/>
              <a:pPr>
                <a:defRPr/>
              </a:pPr>
              <a:t>‹#›</a:t>
            </a:fld>
            <a:endParaRPr lang="en-GB" altLang="zh-CN" dirty="0">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GB" altLang="zh-CN"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zh-CN" altLang="en-GB" smtClean="0"/>
              <a:t>Boca Raton, FL, US. ICFEM 2007</a:t>
            </a:r>
            <a:endParaRPr lang="en-GB" altLang="zh-CN" smtClean="0"/>
          </a:p>
          <a:p>
            <a:pPr>
              <a:defRPr/>
            </a:pPr>
            <a:endParaRPr lang="zh-CN" alt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88953084-4980-4861-B017-0755ED6AA566}" type="slidenum">
              <a:rPr lang="zh-CN" altLang="en-GB" smtClean="0"/>
              <a:pPr>
                <a:defRPr/>
              </a:pPr>
              <a:t>‹#›</a:t>
            </a:fld>
            <a:endParaRPr lang="en-GB" altLang="zh-CN" dirty="0">
              <a:solidFill>
                <a:srgbClr val="000000"/>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E481F3D1-6EE0-4963-9CD4-8A27E861BC5F}" type="slidenum">
              <a:rPr lang="zh-CN" altLang="en-GB" smtClean="0"/>
              <a:pPr>
                <a:defRPr/>
              </a:pPr>
              <a:t>‹#›</a:t>
            </a:fld>
            <a:endParaRPr lang="en-GB" altLang="zh-CN" dirty="0">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GB" altLang="zh-CN" dirty="0"/>
          </a:p>
        </p:txBody>
      </p:sp>
      <p:sp>
        <p:nvSpPr>
          <p:cNvPr id="5" name="Footer Placeholder 4"/>
          <p:cNvSpPr>
            <a:spLocks noGrp="1"/>
          </p:cNvSpPr>
          <p:nvPr>
            <p:ph type="ftr" sz="quarter" idx="11"/>
          </p:nvPr>
        </p:nvSpPr>
        <p:spPr/>
        <p:txBody>
          <a:bodyPr/>
          <a:lstStyle>
            <a:extLst/>
          </a:lstStyle>
          <a:p>
            <a:pPr>
              <a:defRPr/>
            </a:pPr>
            <a:r>
              <a:rPr lang="zh-CN" altLang="en-GB" smtClean="0"/>
              <a:t>Boca Raton, FL, US. ICFEM 2007</a:t>
            </a:r>
            <a:endParaRPr lang="en-GB" altLang="zh-CN" smtClean="0"/>
          </a:p>
          <a:p>
            <a:pPr>
              <a:defRPr/>
            </a:pPr>
            <a:endParaRPr lang="zh-CN" altLang="en-GB"/>
          </a:p>
        </p:txBody>
      </p:sp>
      <p:sp>
        <p:nvSpPr>
          <p:cNvPr id="6" name="Slide Number Placeholder 5"/>
          <p:cNvSpPr>
            <a:spLocks noGrp="1"/>
          </p:cNvSpPr>
          <p:nvPr>
            <p:ph type="sldNum" sz="quarter" idx="12"/>
          </p:nvPr>
        </p:nvSpPr>
        <p:spPr/>
        <p:txBody>
          <a:bodyPr/>
          <a:lstStyle>
            <a:extLst/>
          </a:lstStyle>
          <a:p>
            <a:pPr>
              <a:defRPr/>
            </a:pPr>
            <a:fld id="{BDBF3611-7DCE-4FBC-9853-B9CCD07A31DA}" type="slidenum">
              <a:rPr lang="zh-CN" altLang="en-GB" smtClean="0"/>
              <a:pPr>
                <a:defRPr/>
              </a:pPr>
              <a:t>‹#›</a:t>
            </a:fld>
            <a:endParaRPr lang="en-GB" altLang="zh-CN" dirty="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ltLang="zh-CN" dirty="0"/>
          </a:p>
        </p:txBody>
      </p:sp>
      <p:sp>
        <p:nvSpPr>
          <p:cNvPr id="5" name="Slide Number Placeholder 4"/>
          <p:cNvSpPr>
            <a:spLocks noGrp="1"/>
          </p:cNvSpPr>
          <p:nvPr>
            <p:ph type="sldNum" sz="quarter" idx="11"/>
          </p:nvPr>
        </p:nvSpPr>
        <p:spPr/>
        <p:txBody>
          <a:bodyPr/>
          <a:lstStyle>
            <a:lvl1pPr>
              <a:defRPr/>
            </a:lvl1pPr>
          </a:lstStyle>
          <a:p>
            <a:pPr>
              <a:defRPr/>
            </a:pPr>
            <a:fld id="{FA9C1BDA-EC5F-4B30-810F-52485A692FF4}" type="slidenum">
              <a:rPr lang="zh-CN" altLang="en-GB"/>
              <a:pPr>
                <a:defRPr/>
              </a:pPr>
              <a:t>‹#›</a:t>
            </a:fld>
            <a:endParaRPr lang="en-GB" altLang="zh-CN" dirty="0">
              <a:solidFill>
                <a:srgbClr val="000000"/>
              </a:solidFill>
            </a:endParaRPr>
          </a:p>
        </p:txBody>
      </p:sp>
      <p:sp>
        <p:nvSpPr>
          <p:cNvPr id="6" name="Footer Placeholder 5"/>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00200"/>
            <a:ext cx="39243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600200"/>
            <a:ext cx="39243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GB" altLang="zh-CN" dirty="0"/>
          </a:p>
        </p:txBody>
      </p:sp>
      <p:sp>
        <p:nvSpPr>
          <p:cNvPr id="6" name="Slide Number Placeholder 5"/>
          <p:cNvSpPr>
            <a:spLocks noGrp="1"/>
          </p:cNvSpPr>
          <p:nvPr>
            <p:ph type="sldNum" sz="quarter" idx="11"/>
          </p:nvPr>
        </p:nvSpPr>
        <p:spPr/>
        <p:txBody>
          <a:bodyPr/>
          <a:lstStyle>
            <a:lvl1pPr>
              <a:defRPr/>
            </a:lvl1pPr>
          </a:lstStyle>
          <a:p>
            <a:pPr>
              <a:defRPr/>
            </a:pPr>
            <a:fld id="{82EBBBB9-B40C-4C09-BE34-4926519C773D}" type="slidenum">
              <a:rPr lang="zh-CN" altLang="en-GB"/>
              <a:pPr>
                <a:defRPr/>
              </a:pPr>
              <a:t>‹#›</a:t>
            </a:fld>
            <a:endParaRPr lang="en-GB" altLang="zh-CN" dirty="0">
              <a:solidFill>
                <a:srgbClr val="000000"/>
              </a:solidFill>
            </a:endParaRPr>
          </a:p>
        </p:txBody>
      </p:sp>
      <p:sp>
        <p:nvSpPr>
          <p:cNvPr id="7" name="Footer Placeholder 6"/>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GB" altLang="zh-CN" dirty="0"/>
          </a:p>
        </p:txBody>
      </p:sp>
      <p:sp>
        <p:nvSpPr>
          <p:cNvPr id="8" name="Slide Number Placeholder 7"/>
          <p:cNvSpPr>
            <a:spLocks noGrp="1"/>
          </p:cNvSpPr>
          <p:nvPr>
            <p:ph type="sldNum" sz="quarter" idx="11"/>
          </p:nvPr>
        </p:nvSpPr>
        <p:spPr/>
        <p:txBody>
          <a:bodyPr/>
          <a:lstStyle>
            <a:lvl1pPr>
              <a:defRPr/>
            </a:lvl1pPr>
          </a:lstStyle>
          <a:p>
            <a:pPr>
              <a:defRPr/>
            </a:pPr>
            <a:fld id="{91B2F2F8-F259-40A5-A811-2DC89B5D00C7}" type="slidenum">
              <a:rPr lang="zh-CN" altLang="en-GB"/>
              <a:pPr>
                <a:defRPr/>
              </a:pPr>
              <a:t>‹#›</a:t>
            </a:fld>
            <a:endParaRPr lang="en-GB" altLang="zh-CN" dirty="0">
              <a:solidFill>
                <a:srgbClr val="000000"/>
              </a:solidFill>
            </a:endParaRPr>
          </a:p>
        </p:txBody>
      </p:sp>
      <p:sp>
        <p:nvSpPr>
          <p:cNvPr id="9" name="Footer Placeholder 8"/>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GB" altLang="zh-CN" dirty="0"/>
          </a:p>
        </p:txBody>
      </p:sp>
      <p:sp>
        <p:nvSpPr>
          <p:cNvPr id="4" name="Slide Number Placeholder 3"/>
          <p:cNvSpPr>
            <a:spLocks noGrp="1"/>
          </p:cNvSpPr>
          <p:nvPr>
            <p:ph type="sldNum" sz="quarter" idx="11"/>
          </p:nvPr>
        </p:nvSpPr>
        <p:spPr/>
        <p:txBody>
          <a:bodyPr/>
          <a:lstStyle>
            <a:lvl1pPr>
              <a:defRPr/>
            </a:lvl1pPr>
          </a:lstStyle>
          <a:p>
            <a:pPr>
              <a:defRPr/>
            </a:pPr>
            <a:fld id="{E3A196C7-83F6-41DA-A4FC-29C3255F90FA}" type="slidenum">
              <a:rPr lang="zh-CN" altLang="en-GB"/>
              <a:pPr>
                <a:defRPr/>
              </a:pPr>
              <a:t>‹#›</a:t>
            </a:fld>
            <a:endParaRPr lang="en-GB" altLang="zh-CN" dirty="0">
              <a:solidFill>
                <a:srgbClr val="000000"/>
              </a:solidFill>
            </a:endParaRPr>
          </a:p>
        </p:txBody>
      </p:sp>
      <p:sp>
        <p:nvSpPr>
          <p:cNvPr id="5" name="Footer Placeholder 4"/>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GB" altLang="zh-CN" dirty="0"/>
          </a:p>
        </p:txBody>
      </p:sp>
      <p:sp>
        <p:nvSpPr>
          <p:cNvPr id="3" name="Slide Number Placeholder 2"/>
          <p:cNvSpPr>
            <a:spLocks noGrp="1"/>
          </p:cNvSpPr>
          <p:nvPr>
            <p:ph type="sldNum" sz="quarter" idx="11"/>
          </p:nvPr>
        </p:nvSpPr>
        <p:spPr/>
        <p:txBody>
          <a:bodyPr/>
          <a:lstStyle>
            <a:lvl1pPr>
              <a:defRPr/>
            </a:lvl1pPr>
          </a:lstStyle>
          <a:p>
            <a:pPr>
              <a:defRPr/>
            </a:pPr>
            <a:fld id="{2223ABDA-0FF6-4BA5-BA63-2E14C1BBB31D}" type="slidenum">
              <a:rPr lang="zh-CN" altLang="en-GB"/>
              <a:pPr>
                <a:defRPr/>
              </a:pPr>
              <a:t>‹#›</a:t>
            </a:fld>
            <a:endParaRPr lang="en-GB" altLang="zh-CN" dirty="0">
              <a:solidFill>
                <a:srgbClr val="000000"/>
              </a:solidFill>
            </a:endParaRPr>
          </a:p>
        </p:txBody>
      </p:sp>
      <p:sp>
        <p:nvSpPr>
          <p:cNvPr id="4" name="Footer Placeholder 3"/>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ltLang="zh-CN" dirty="0"/>
          </a:p>
        </p:txBody>
      </p:sp>
      <p:sp>
        <p:nvSpPr>
          <p:cNvPr id="6" name="Slide Number Placeholder 5"/>
          <p:cNvSpPr>
            <a:spLocks noGrp="1"/>
          </p:cNvSpPr>
          <p:nvPr>
            <p:ph type="sldNum" sz="quarter" idx="11"/>
          </p:nvPr>
        </p:nvSpPr>
        <p:spPr/>
        <p:txBody>
          <a:bodyPr/>
          <a:lstStyle>
            <a:lvl1pPr>
              <a:defRPr/>
            </a:lvl1pPr>
          </a:lstStyle>
          <a:p>
            <a:pPr>
              <a:defRPr/>
            </a:pPr>
            <a:fld id="{026C21D5-3B6D-481A-8A60-BBEF54249A5A}" type="slidenum">
              <a:rPr lang="zh-CN" altLang="en-GB"/>
              <a:pPr>
                <a:defRPr/>
              </a:pPr>
              <a:t>‹#›</a:t>
            </a:fld>
            <a:endParaRPr lang="en-GB" altLang="zh-CN" dirty="0">
              <a:solidFill>
                <a:srgbClr val="000000"/>
              </a:solidFill>
            </a:endParaRPr>
          </a:p>
        </p:txBody>
      </p:sp>
      <p:sp>
        <p:nvSpPr>
          <p:cNvPr id="7" name="Footer Placeholder 6"/>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GB" altLang="zh-CN" dirty="0"/>
          </a:p>
        </p:txBody>
      </p:sp>
      <p:sp>
        <p:nvSpPr>
          <p:cNvPr id="6" name="Slide Number Placeholder 5"/>
          <p:cNvSpPr>
            <a:spLocks noGrp="1"/>
          </p:cNvSpPr>
          <p:nvPr>
            <p:ph type="sldNum" sz="quarter" idx="11"/>
          </p:nvPr>
        </p:nvSpPr>
        <p:spPr/>
        <p:txBody>
          <a:bodyPr/>
          <a:lstStyle>
            <a:lvl1pPr>
              <a:defRPr/>
            </a:lvl1pPr>
          </a:lstStyle>
          <a:p>
            <a:pPr>
              <a:defRPr/>
            </a:pPr>
            <a:fld id="{2909F29E-AF69-4756-BB4C-4D8B1E52684C}" type="slidenum">
              <a:rPr lang="zh-CN" altLang="en-GB"/>
              <a:pPr>
                <a:defRPr/>
              </a:pPr>
              <a:t>‹#›</a:t>
            </a:fld>
            <a:endParaRPr lang="en-GB" altLang="zh-CN" dirty="0">
              <a:solidFill>
                <a:srgbClr val="000000"/>
              </a:solidFill>
            </a:endParaRPr>
          </a:p>
        </p:txBody>
      </p:sp>
      <p:sp>
        <p:nvSpPr>
          <p:cNvPr id="7" name="Footer Placeholder 6"/>
          <p:cNvSpPr>
            <a:spLocks noGrp="1"/>
          </p:cNvSpPr>
          <p:nvPr>
            <p:ph type="ftr" sz="quarter" idx="12"/>
          </p:nvPr>
        </p:nvSpPr>
        <p:spPr/>
        <p:txBody>
          <a:bodyPr/>
          <a:lstStyle>
            <a:lvl1pPr>
              <a:defRPr>
                <a:latin typeface="Arial" charset="0"/>
              </a:defRPr>
            </a:lvl1pPr>
          </a:lstStyle>
          <a:p>
            <a:pPr>
              <a:defRPr/>
            </a:pPr>
            <a:r>
              <a:rPr lang="zh-CN" altLang="en-GB"/>
              <a:t>Boca Raton, FL, US. ICFEM 2007</a:t>
            </a:r>
            <a:endParaRPr lang="en-GB" altLang="zh-CN" dirty="0"/>
          </a:p>
          <a:p>
            <a:pPr>
              <a:defRPr/>
            </a:pPr>
            <a:endParaRPr lang="zh-CN" alt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533400" y="609600"/>
            <a:ext cx="6324600" cy="1066800"/>
          </a:xfrm>
          <a:prstGeom prst="rect">
            <a:avLst/>
          </a:prstGeom>
          <a:noFill/>
          <a:ln w="9525">
            <a:noFill/>
            <a:miter lim="800000"/>
            <a:headEnd/>
            <a:tailEnd/>
          </a:ln>
        </p:spPr>
        <p:txBody>
          <a:bodyPr vert="horz" wrap="square" lIns="91408" tIns="45703" rIns="91408" bIns="45703" numCol="1" anchor="ctr" anchorCtr="0" compatLnSpc="1">
            <a:prstTxWarp prst="textNoShape">
              <a:avLst/>
            </a:prstTxWarp>
          </a:bodyPr>
          <a:lstStyle/>
          <a:p>
            <a:pPr lvl="0"/>
            <a:r>
              <a:rPr lang="en-GB" altLang="zh-CN" smtClean="0"/>
              <a:t>Click to edit Master title style</a:t>
            </a:r>
          </a:p>
        </p:txBody>
      </p:sp>
      <p:sp>
        <p:nvSpPr>
          <p:cNvPr id="35843" name="Rectangle 3"/>
          <p:cNvSpPr>
            <a:spLocks noGrp="1" noChangeArrowheads="1"/>
          </p:cNvSpPr>
          <p:nvPr>
            <p:ph type="body" idx="1"/>
          </p:nvPr>
        </p:nvSpPr>
        <p:spPr bwMode="auto">
          <a:xfrm>
            <a:off x="533400" y="1600200"/>
            <a:ext cx="8001000" cy="4419600"/>
          </a:xfrm>
          <a:prstGeom prst="rect">
            <a:avLst/>
          </a:prstGeom>
          <a:noFill/>
          <a:ln w="9525">
            <a:noFill/>
            <a:miter lim="800000"/>
            <a:headEnd/>
            <a:tailEnd/>
          </a:ln>
        </p:spPr>
        <p:txBody>
          <a:bodyPr vert="horz" wrap="square" lIns="91408" tIns="45703" rIns="91408" bIns="45703" numCol="1" anchor="t" anchorCtr="0" compatLnSpc="1">
            <a:prstTxWarp prst="textNoShape">
              <a:avLst/>
            </a:prstTxWarp>
          </a:bodyPr>
          <a:lstStyle/>
          <a:p>
            <a:pPr lvl="0"/>
            <a:r>
              <a:rPr lang="en-GB" altLang="zh-CN" smtClean="0"/>
              <a:t> Click to edit Master text styles</a:t>
            </a:r>
          </a:p>
          <a:p>
            <a:pPr lvl="1"/>
            <a:r>
              <a:rPr lang="en-GB" altLang="zh-CN" smtClean="0"/>
              <a:t> Second level</a:t>
            </a:r>
          </a:p>
          <a:p>
            <a:pPr lvl="2"/>
            <a:r>
              <a:rPr lang="en-GB" altLang="zh-CN" smtClean="0"/>
              <a:t> Third level</a:t>
            </a:r>
          </a:p>
        </p:txBody>
      </p:sp>
      <p:sp>
        <p:nvSpPr>
          <p:cNvPr id="125956" name="Rectangle 4"/>
          <p:cNvSpPr>
            <a:spLocks noGrp="1" noChangeArrowheads="1"/>
          </p:cNvSpPr>
          <p:nvPr>
            <p:ph type="dt" sz="half" idx="2"/>
          </p:nvPr>
        </p:nvSpPr>
        <p:spPr bwMode="auto">
          <a:xfrm>
            <a:off x="550863" y="6334125"/>
            <a:ext cx="1905000" cy="457200"/>
          </a:xfrm>
          <a:prstGeom prst="rect">
            <a:avLst/>
          </a:prstGeom>
          <a:noFill/>
          <a:ln w="9525">
            <a:noFill/>
            <a:miter lim="800000"/>
            <a:headEnd/>
            <a:tailEnd/>
          </a:ln>
          <a:effectLst/>
        </p:spPr>
        <p:txBody>
          <a:bodyPr vert="horz" wrap="square" lIns="91408" tIns="45703" rIns="91408" bIns="45703" numCol="1" anchor="t" anchorCtr="0" compatLnSpc="1">
            <a:prstTxWarp prst="textNoShape">
              <a:avLst/>
            </a:prstTxWarp>
          </a:bodyPr>
          <a:lstStyle>
            <a:lvl1pPr eaLnBrk="0" hangingPunct="0">
              <a:spcBef>
                <a:spcPct val="0"/>
              </a:spcBef>
              <a:buFontTx/>
              <a:buNone/>
              <a:defRPr sz="900">
                <a:solidFill>
                  <a:srgbClr val="003399"/>
                </a:solidFill>
                <a:ea typeface="SimSun" pitchFamily="2" charset="-122"/>
                <a:cs typeface="Arial Unicode MS" pitchFamily="34" charset="-122"/>
              </a:defRPr>
            </a:lvl1pPr>
          </a:lstStyle>
          <a:p>
            <a:pPr>
              <a:defRPr/>
            </a:pPr>
            <a:endParaRPr lang="en-GB" altLang="zh-CN" dirty="0"/>
          </a:p>
        </p:txBody>
      </p:sp>
      <p:sp>
        <p:nvSpPr>
          <p:cNvPr id="125957" name="Rectangle 5"/>
          <p:cNvSpPr>
            <a:spLocks noGrp="1" noChangeArrowheads="1"/>
          </p:cNvSpPr>
          <p:nvPr>
            <p:ph type="sldNum" sz="quarter" idx="4"/>
          </p:nvPr>
        </p:nvSpPr>
        <p:spPr bwMode="auto">
          <a:xfrm>
            <a:off x="6932613" y="6334125"/>
            <a:ext cx="1903412" cy="295275"/>
          </a:xfrm>
          <a:prstGeom prst="rect">
            <a:avLst/>
          </a:prstGeom>
          <a:noFill/>
          <a:ln w="9525">
            <a:noFill/>
            <a:miter lim="800000"/>
            <a:headEnd/>
            <a:tailEnd/>
          </a:ln>
          <a:effectLst/>
        </p:spPr>
        <p:txBody>
          <a:bodyPr vert="horz" wrap="square" lIns="91408" tIns="45703" rIns="91408" bIns="45703" numCol="1" anchor="t" anchorCtr="0" compatLnSpc="1">
            <a:prstTxWarp prst="textNoShape">
              <a:avLst/>
            </a:prstTxWarp>
          </a:bodyPr>
          <a:lstStyle>
            <a:lvl1pPr algn="r" eaLnBrk="0" hangingPunct="0">
              <a:spcBef>
                <a:spcPct val="0"/>
              </a:spcBef>
              <a:buFontTx/>
              <a:buNone/>
              <a:defRPr sz="1200">
                <a:solidFill>
                  <a:srgbClr val="003399"/>
                </a:solidFill>
                <a:ea typeface="SimSun" pitchFamily="2" charset="-122"/>
                <a:cs typeface="Arial Unicode MS" pitchFamily="34" charset="-122"/>
              </a:defRPr>
            </a:lvl1pPr>
          </a:lstStyle>
          <a:p>
            <a:pPr>
              <a:defRPr/>
            </a:pPr>
            <a:fld id="{CA3CEDB9-D36D-434F-A991-4FA65349A5A9}" type="slidenum">
              <a:rPr lang="zh-CN" altLang="en-GB"/>
              <a:pPr>
                <a:defRPr/>
              </a:pPr>
              <a:t>‹#›</a:t>
            </a:fld>
            <a:endParaRPr lang="en-GB" altLang="zh-CN" dirty="0"/>
          </a:p>
        </p:txBody>
      </p:sp>
      <p:sp>
        <p:nvSpPr>
          <p:cNvPr id="125958" name="Rectangle 6"/>
          <p:cNvSpPr>
            <a:spLocks noChangeArrowheads="1"/>
          </p:cNvSpPr>
          <p:nvPr/>
        </p:nvSpPr>
        <p:spPr bwMode="auto">
          <a:xfrm>
            <a:off x="0" y="6604000"/>
            <a:ext cx="9144000" cy="254000"/>
          </a:xfrm>
          <a:prstGeom prst="rect">
            <a:avLst/>
          </a:prstGeom>
          <a:solidFill>
            <a:srgbClr val="003399"/>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125959" name="Rectangle 7"/>
          <p:cNvSpPr>
            <a:spLocks noChangeArrowheads="1"/>
          </p:cNvSpPr>
          <p:nvPr/>
        </p:nvSpPr>
        <p:spPr bwMode="auto">
          <a:xfrm>
            <a:off x="0" y="0"/>
            <a:ext cx="9144000" cy="254000"/>
          </a:xfrm>
          <a:prstGeom prst="rect">
            <a:avLst/>
          </a:prstGeom>
          <a:solidFill>
            <a:srgbClr val="003399"/>
          </a:solidFill>
          <a:ln w="9525">
            <a:noFill/>
            <a:miter lim="800000"/>
            <a:headEnd/>
            <a:tailEnd/>
          </a:ln>
          <a:effectLst/>
        </p:spPr>
        <p:txBody>
          <a:bodyPr wrap="none" anchor="ctr"/>
          <a:lstStyle/>
          <a:p>
            <a:pPr eaLnBrk="0" hangingPunct="0">
              <a:spcBef>
                <a:spcPct val="20000"/>
              </a:spcBef>
              <a:buFont typeface="Wingdings" pitchFamily="2" charset="2"/>
              <a:buChar char="•"/>
              <a:defRPr/>
            </a:pPr>
            <a:endParaRPr lang="en-US" dirty="0">
              <a:solidFill>
                <a:srgbClr val="000000"/>
              </a:solidFill>
              <a:ea typeface="Arial Unicode MS" pitchFamily="34" charset="-122"/>
              <a:cs typeface="Arial Unicode MS" pitchFamily="34" charset="-122"/>
            </a:endParaRPr>
          </a:p>
        </p:txBody>
      </p:sp>
      <p:sp>
        <p:nvSpPr>
          <p:cNvPr id="125961" name="Rectangle 9"/>
          <p:cNvSpPr>
            <a:spLocks noGrp="1" noChangeArrowheads="1"/>
          </p:cNvSpPr>
          <p:nvPr>
            <p:ph type="ftr" sz="quarter" idx="3"/>
          </p:nvPr>
        </p:nvSpPr>
        <p:spPr bwMode="auto">
          <a:xfrm>
            <a:off x="3157538" y="6334125"/>
            <a:ext cx="2895600" cy="457200"/>
          </a:xfrm>
          <a:prstGeom prst="rect">
            <a:avLst/>
          </a:prstGeom>
          <a:noFill/>
          <a:ln w="9525">
            <a:noFill/>
            <a:miter lim="800000"/>
            <a:headEnd/>
            <a:tailEnd/>
          </a:ln>
          <a:effectLst/>
        </p:spPr>
        <p:txBody>
          <a:bodyPr vert="horz" wrap="square" lIns="91408" tIns="45703" rIns="91408" bIns="45703" numCol="1" anchor="t" anchorCtr="0" compatLnSpc="1">
            <a:prstTxWarp prst="textNoShape">
              <a:avLst/>
            </a:prstTxWarp>
          </a:bodyPr>
          <a:lstStyle>
            <a:lvl1pPr algn="ctr" eaLnBrk="0" hangingPunct="0">
              <a:spcBef>
                <a:spcPct val="0"/>
              </a:spcBef>
              <a:buFontTx/>
              <a:buNone/>
              <a:defRPr sz="1400">
                <a:solidFill>
                  <a:srgbClr val="333399"/>
                </a:solidFill>
                <a:latin typeface="Times" pitchFamily="18" charset="0"/>
                <a:ea typeface="SimSun" pitchFamily="2" charset="-122"/>
                <a:cs typeface="Arial Unicode MS" pitchFamily="34" charset="-122"/>
              </a:defRPr>
            </a:lvl1pPr>
          </a:lstStyle>
          <a:p>
            <a:pPr>
              <a:defRPr/>
            </a:pPr>
            <a:r>
              <a:rPr lang="zh-CN" altLang="en-GB"/>
              <a:t>Boca Raton, FL, US. ICFEM 2007</a:t>
            </a:r>
            <a:endParaRPr lang="en-GB" altLang="zh-CN" dirty="0"/>
          </a:p>
          <a:p>
            <a:pPr>
              <a:defRPr/>
            </a:pPr>
            <a:endParaRPr lang="zh-CN" altLang="en-GB"/>
          </a:p>
        </p:txBody>
      </p:sp>
      <p:pic>
        <p:nvPicPr>
          <p:cNvPr id="35849" name="Picture 10" descr="full colour"/>
          <p:cNvPicPr>
            <a:picLocks noChangeAspect="1" noChangeArrowheads="1"/>
          </p:cNvPicPr>
          <p:nvPr/>
        </p:nvPicPr>
        <p:blipFill>
          <a:blip r:embed="rId14" cstate="print"/>
          <a:srcRect/>
          <a:stretch>
            <a:fillRect/>
          </a:stretch>
        </p:blipFill>
        <p:spPr bwMode="auto">
          <a:xfrm>
            <a:off x="7543800" y="374650"/>
            <a:ext cx="1244600" cy="8001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hf hdr="0" ftr="0" dt="0"/>
  <p:txStyles>
    <p:titleStyle>
      <a:lvl1pPr algn="l" rtl="0" eaLnBrk="0" fontAlgn="base" hangingPunct="0">
        <a:spcBef>
          <a:spcPct val="0"/>
        </a:spcBef>
        <a:spcAft>
          <a:spcPct val="0"/>
        </a:spcAft>
        <a:defRPr sz="2800">
          <a:solidFill>
            <a:srgbClr val="FF6600"/>
          </a:solidFill>
          <a:latin typeface="+mj-lt"/>
          <a:ea typeface="+mj-ea"/>
          <a:cs typeface="SimSun" pitchFamily="2" charset="-122"/>
        </a:defRPr>
      </a:lvl1pPr>
      <a:lvl2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2pPr>
      <a:lvl3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3pPr>
      <a:lvl4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4pPr>
      <a:lvl5pPr algn="l" rtl="0" eaLnBrk="0" fontAlgn="base" hangingPunct="0">
        <a:spcBef>
          <a:spcPct val="0"/>
        </a:spcBef>
        <a:spcAft>
          <a:spcPct val="0"/>
        </a:spcAft>
        <a:defRPr sz="2800">
          <a:solidFill>
            <a:srgbClr val="FF6600"/>
          </a:solidFill>
          <a:latin typeface="Arial" charset="0"/>
          <a:ea typeface="Arial Unicode MS" pitchFamily="34" charset="-122"/>
          <a:cs typeface="SimSun" pitchFamily="2" charset="-122"/>
        </a:defRPr>
      </a:lvl5pPr>
      <a:lvl6pPr marL="4572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6pPr>
      <a:lvl7pPr marL="9144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7pPr>
      <a:lvl8pPr marL="13716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8pPr>
      <a:lvl9pPr marL="1828800" algn="l" rtl="0" fontAlgn="base">
        <a:spcBef>
          <a:spcPct val="0"/>
        </a:spcBef>
        <a:spcAft>
          <a:spcPct val="0"/>
        </a:spcAft>
        <a:defRPr sz="2800">
          <a:solidFill>
            <a:srgbClr val="FF6600"/>
          </a:solidFill>
          <a:latin typeface="Arial" charset="0"/>
          <a:ea typeface="Arial Unicode MS" pitchFamily="34" charset="-122"/>
          <a:cs typeface="宋体" pitchFamily="2" charset="-122"/>
        </a:defRPr>
      </a:lvl9pPr>
    </p:titleStyle>
    <p:bodyStyle>
      <a:lvl1pPr marL="342900" indent="-342900" algn="l" rtl="0" eaLnBrk="0" fontAlgn="base" hangingPunct="0">
        <a:spcBef>
          <a:spcPct val="20000"/>
        </a:spcBef>
        <a:spcAft>
          <a:spcPct val="0"/>
        </a:spcAft>
        <a:buClr>
          <a:schemeClr val="accent2"/>
        </a:buClr>
        <a:buFont typeface="Wingdings" pitchFamily="2" charset="2"/>
        <a:buBlip>
          <a:blip r:embed="rId15"/>
        </a:buBlip>
        <a:defRPr sz="2400">
          <a:solidFill>
            <a:srgbClr val="003399"/>
          </a:solidFill>
          <a:latin typeface="+mn-lt"/>
          <a:ea typeface="+mn-ea"/>
          <a:cs typeface="SimSun" pitchFamily="2" charset="-122"/>
        </a:defRPr>
      </a:lvl1pPr>
      <a:lvl2pPr marL="338138" indent="4763" algn="l" rtl="0" eaLnBrk="0" fontAlgn="base" hangingPunct="0">
        <a:spcBef>
          <a:spcPct val="20000"/>
        </a:spcBef>
        <a:spcAft>
          <a:spcPct val="0"/>
        </a:spcAft>
        <a:buFont typeface="Wingdings" pitchFamily="2" charset="2"/>
        <a:buBlip>
          <a:blip r:embed="rId16"/>
        </a:buBlip>
        <a:defRPr sz="2000">
          <a:solidFill>
            <a:srgbClr val="003399"/>
          </a:solidFill>
          <a:latin typeface="+mn-lt"/>
          <a:ea typeface="+mn-ea"/>
          <a:cs typeface="SimSun" pitchFamily="2" charset="-122"/>
        </a:defRPr>
      </a:lvl2pPr>
      <a:lvl3pPr marL="681038" indent="233363" algn="l" rtl="0" eaLnBrk="0" fontAlgn="base" hangingPunct="0">
        <a:spcBef>
          <a:spcPct val="20000"/>
        </a:spcBef>
        <a:spcAft>
          <a:spcPct val="0"/>
        </a:spcAft>
        <a:buFont typeface="Wingdings" pitchFamily="2" charset="2"/>
        <a:buBlip>
          <a:blip r:embed="rId15"/>
        </a:buBlip>
        <a:defRPr>
          <a:solidFill>
            <a:schemeClr val="accent2"/>
          </a:solidFill>
          <a:latin typeface="+mn-lt"/>
          <a:ea typeface="+mn-ea"/>
          <a:cs typeface="SimSun" pitchFamily="2" charset="-122"/>
        </a:defRPr>
      </a:lvl3pPr>
      <a:lvl4pPr marL="1030288" indent="6350" algn="l" rtl="0" eaLnBrk="0" fontAlgn="base" hangingPunct="0">
        <a:spcBef>
          <a:spcPct val="20000"/>
        </a:spcBef>
        <a:spcAft>
          <a:spcPct val="0"/>
        </a:spcAft>
        <a:buFont typeface="Wingdings" pitchFamily="2" charset="2"/>
        <a:buChar char="ü"/>
        <a:defRPr sz="2000" i="1">
          <a:solidFill>
            <a:srgbClr val="003399"/>
          </a:solidFill>
          <a:latin typeface="+mn-lt"/>
          <a:ea typeface="+mn-ea"/>
          <a:cs typeface="SimSun" pitchFamily="2" charset="-122"/>
        </a:defRPr>
      </a:lvl4pPr>
      <a:lvl5pPr marL="1374775" indent="454025" algn="l" rtl="0" eaLnBrk="0" fontAlgn="base" hangingPunct="0">
        <a:spcBef>
          <a:spcPct val="20000"/>
        </a:spcBef>
        <a:spcAft>
          <a:spcPct val="0"/>
        </a:spcAft>
        <a:buChar char="»"/>
        <a:defRPr>
          <a:solidFill>
            <a:srgbClr val="003399"/>
          </a:solidFill>
          <a:latin typeface="+mn-ea"/>
          <a:ea typeface="+mn-ea"/>
          <a:cs typeface="SimSun" pitchFamily="2" charset="-122"/>
        </a:defRPr>
      </a:lvl5pPr>
      <a:lvl6pPr marL="1831975" algn="l" rtl="0" fontAlgn="base">
        <a:spcBef>
          <a:spcPct val="20000"/>
        </a:spcBef>
        <a:spcAft>
          <a:spcPct val="0"/>
        </a:spcAft>
        <a:buChar char="»"/>
        <a:defRPr>
          <a:solidFill>
            <a:srgbClr val="003399"/>
          </a:solidFill>
          <a:latin typeface="+mn-ea"/>
          <a:ea typeface="+mn-ea"/>
          <a:cs typeface="+mn-cs"/>
        </a:defRPr>
      </a:lvl6pPr>
      <a:lvl7pPr marL="2289175" algn="l" rtl="0" fontAlgn="base">
        <a:spcBef>
          <a:spcPct val="20000"/>
        </a:spcBef>
        <a:spcAft>
          <a:spcPct val="0"/>
        </a:spcAft>
        <a:buChar char="»"/>
        <a:defRPr>
          <a:solidFill>
            <a:srgbClr val="003399"/>
          </a:solidFill>
          <a:latin typeface="+mn-ea"/>
          <a:ea typeface="+mn-ea"/>
          <a:cs typeface="+mn-cs"/>
        </a:defRPr>
      </a:lvl7pPr>
      <a:lvl8pPr marL="2746375" algn="l" rtl="0" fontAlgn="base">
        <a:spcBef>
          <a:spcPct val="20000"/>
        </a:spcBef>
        <a:spcAft>
          <a:spcPct val="0"/>
        </a:spcAft>
        <a:buChar char="»"/>
        <a:defRPr>
          <a:solidFill>
            <a:srgbClr val="003399"/>
          </a:solidFill>
          <a:latin typeface="+mn-ea"/>
          <a:ea typeface="+mn-ea"/>
          <a:cs typeface="+mn-cs"/>
        </a:defRPr>
      </a:lvl8pPr>
      <a:lvl9pPr marL="3203575" algn="l" rtl="0" fontAlgn="base">
        <a:spcBef>
          <a:spcPct val="20000"/>
        </a:spcBef>
        <a:spcAft>
          <a:spcPct val="0"/>
        </a:spcAft>
        <a:buChar char="»"/>
        <a:defRPr>
          <a:solidFill>
            <a:srgbClr val="003399"/>
          </a:solidFill>
          <a:latin typeface="+mn-ea"/>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GB" altLang="zh-CN"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zh-CN" altLang="en-GB" smtClean="0"/>
              <a:t>Boca Raton, FL, US. ICFEM 2007</a:t>
            </a:r>
            <a:endParaRPr lang="en-GB" altLang="zh-CN" smtClean="0"/>
          </a:p>
          <a:p>
            <a:pPr>
              <a:defRPr/>
            </a:pPr>
            <a:endParaRPr lang="zh-CN" alt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A3CEDB9-D36D-434F-A991-4FA65349A5A9}" type="slidenum">
              <a:rPr lang="zh-CN" altLang="en-GB" smtClean="0"/>
              <a:pPr>
                <a:defRPr/>
              </a:pPr>
              <a:t>‹#›</a:t>
            </a:fld>
            <a:endParaRPr lang="en-GB" altLang="zh-CN"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r>
              <a:rPr lang="en-US" sz="3600" dirty="0" smtClean="0"/>
              <a:t>Model Checking a Model Checker - </a:t>
            </a:r>
            <a:r>
              <a:rPr lang="en-US" sz="2800" dirty="0" smtClean="0"/>
              <a:t>A Code Contract Combined Approach</a:t>
            </a:r>
          </a:p>
        </p:txBody>
      </p:sp>
      <p:sp>
        <p:nvSpPr>
          <p:cNvPr id="28674" name="Rectangle 5"/>
          <p:cNvSpPr>
            <a:spLocks noGrp="1" noChangeArrowheads="1"/>
          </p:cNvSpPr>
          <p:nvPr>
            <p:ph type="subTitle" idx="1"/>
          </p:nvPr>
        </p:nvSpPr>
        <p:spPr>
          <a:xfrm>
            <a:off x="533400" y="3733800"/>
            <a:ext cx="7854696" cy="1752600"/>
          </a:xfrm>
        </p:spPr>
        <p:txBody>
          <a:bodyPr/>
          <a:lstStyle/>
          <a:p>
            <a:pPr marR="0"/>
            <a:r>
              <a:rPr lang="en-US" sz="1800" dirty="0" smtClean="0"/>
              <a:t>Jun SUN</a:t>
            </a:r>
            <a:r>
              <a:rPr lang="en-US" sz="1800" baseline="30000" dirty="0" smtClean="0"/>
              <a:t>1</a:t>
            </a:r>
            <a:r>
              <a:rPr lang="en-US" sz="1800" dirty="0" smtClean="0"/>
              <a:t>, </a:t>
            </a:r>
            <a:r>
              <a:rPr lang="en-US" sz="1800" u="sng" dirty="0" smtClean="0"/>
              <a:t>Yang </a:t>
            </a:r>
            <a:r>
              <a:rPr lang="en-US" sz="1800" u="sng" dirty="0" smtClean="0"/>
              <a:t>LIU</a:t>
            </a:r>
            <a:r>
              <a:rPr lang="en-US" sz="1800" u="sng" baseline="30000" dirty="0" smtClean="0"/>
              <a:t>2</a:t>
            </a:r>
            <a:r>
              <a:rPr lang="en-US" sz="1800" dirty="0" smtClean="0"/>
              <a:t> and</a:t>
            </a:r>
            <a:r>
              <a:rPr lang="en-US" sz="1800" dirty="0" smtClean="0"/>
              <a:t> Bin Chen</a:t>
            </a:r>
            <a:r>
              <a:rPr lang="en-US" sz="1800" baseline="30000" dirty="0" smtClean="0"/>
              <a:t>2</a:t>
            </a:r>
            <a:endParaRPr lang="en-US" sz="1800" baseline="30000" dirty="0" smtClean="0"/>
          </a:p>
          <a:p>
            <a:pPr marR="0"/>
            <a:r>
              <a:rPr lang="en-US" sz="1800" baseline="30000" dirty="0" smtClean="0"/>
              <a:t>1</a:t>
            </a:r>
            <a:r>
              <a:rPr lang="en-US" sz="1800" dirty="0" smtClean="0"/>
              <a:t>: Singapore University of Technology and Design</a:t>
            </a:r>
          </a:p>
          <a:p>
            <a:pPr marR="0"/>
            <a:r>
              <a:rPr lang="en-US" sz="1800" baseline="30000" dirty="0" smtClean="0"/>
              <a:t>2</a:t>
            </a:r>
            <a:r>
              <a:rPr lang="en-US" sz="1800" dirty="0" smtClean="0"/>
              <a:t>: National University of Singapore</a:t>
            </a:r>
          </a:p>
          <a:p>
            <a:pPr marR="0"/>
            <a:endParaRPr lang="en-US" sz="1800" dirty="0" smtClean="0"/>
          </a:p>
          <a:p>
            <a:pPr marR="0" eaLnBrk="1" hangingPunct="1"/>
            <a:endParaRPr lang="en-US" sz="18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3" cstate="print"/>
          <a:srcRect/>
          <a:stretch>
            <a:fillRect/>
          </a:stretch>
        </p:blipFill>
        <p:spPr bwMode="auto">
          <a:xfrm>
            <a:off x="4876799" y="3962400"/>
            <a:ext cx="4205879" cy="2819400"/>
          </a:xfrm>
          <a:prstGeom prst="rect">
            <a:avLst/>
          </a:prstGeom>
          <a:noFill/>
          <a:ln w="9525" algn="ctr">
            <a:noFill/>
            <a:miter lim="800000"/>
            <a:headEnd/>
            <a:tailEnd/>
          </a:ln>
          <a:effectLst/>
        </p:spPr>
      </p:pic>
      <p:sp>
        <p:nvSpPr>
          <p:cNvPr id="2" name="Content Placeholder 1"/>
          <p:cNvSpPr>
            <a:spLocks noGrp="1"/>
          </p:cNvSpPr>
          <p:nvPr>
            <p:ph idx="1"/>
          </p:nvPr>
        </p:nvSpPr>
        <p:spPr/>
        <p:txBody>
          <a:bodyPr/>
          <a:lstStyle/>
          <a:p>
            <a:r>
              <a:rPr lang="en-US" dirty="0" smtClean="0"/>
              <a:t>Zone abstraction is a popular approach for abstracting and verifying real-time system</a:t>
            </a:r>
            <a:endParaRPr lang="en-US" altLang="zh-CN" sz="1800" dirty="0" smtClean="0"/>
          </a:p>
          <a:p>
            <a:pPr lvl="1">
              <a:lnSpc>
                <a:spcPct val="80000"/>
              </a:lnSpc>
            </a:pPr>
            <a:r>
              <a:rPr lang="en-US" altLang="zh-CN" sz="1800" dirty="0" smtClean="0"/>
              <a:t>Clock constraint: timer ≥ (=, ≤) d</a:t>
            </a:r>
          </a:p>
          <a:p>
            <a:pPr lvl="1">
              <a:lnSpc>
                <a:spcPct val="80000"/>
              </a:lnSpc>
            </a:pPr>
            <a:r>
              <a:rPr lang="en-US" altLang="zh-CN" sz="1800" dirty="0" smtClean="0"/>
              <a:t>A </a:t>
            </a:r>
            <a:r>
              <a:rPr lang="en-US" altLang="zh-CN" sz="1800" i="1" dirty="0" smtClean="0"/>
              <a:t>zone </a:t>
            </a:r>
            <a:r>
              <a:rPr lang="en-US" altLang="zh-CN" sz="1800" dirty="0" smtClean="0"/>
              <a:t>is a set of primitive clock constraints. </a:t>
            </a:r>
          </a:p>
          <a:p>
            <a:pPr>
              <a:lnSpc>
                <a:spcPct val="80000"/>
              </a:lnSpc>
            </a:pPr>
            <a:endParaRPr lang="en-US" dirty="0" smtClean="0"/>
          </a:p>
          <a:p>
            <a:pPr>
              <a:lnSpc>
                <a:spcPct val="80000"/>
              </a:lnSpc>
            </a:pPr>
            <a:r>
              <a:rPr lang="en-US" dirty="0" smtClean="0"/>
              <a:t>Difference Bound Matrix (DBM)</a:t>
            </a:r>
          </a:p>
          <a:p>
            <a:pPr lvl="1">
              <a:lnSpc>
                <a:spcPct val="80000"/>
              </a:lnSpc>
            </a:pPr>
            <a:r>
              <a:rPr lang="en-US" dirty="0" smtClean="0"/>
              <a:t>store, update the clock constraints</a:t>
            </a:r>
          </a:p>
          <a:p>
            <a:pPr lvl="1">
              <a:lnSpc>
                <a:spcPct val="80000"/>
              </a:lnSpc>
            </a:pPr>
            <a:r>
              <a:rPr lang="en-US" dirty="0" smtClean="0"/>
              <a:t>check whether it is </a:t>
            </a:r>
            <a:r>
              <a:rPr lang="en-US" dirty="0" err="1" smtClean="0"/>
              <a:t>satisfiable</a:t>
            </a:r>
            <a:r>
              <a:rPr lang="en-US" dirty="0" smtClean="0"/>
              <a:t>.</a:t>
            </a:r>
          </a:p>
          <a:p>
            <a:pPr lvl="1">
              <a:lnSpc>
                <a:spcPct val="80000"/>
              </a:lnSpc>
            </a:pPr>
            <a:endParaRPr lang="en-US" dirty="0" smtClean="0"/>
          </a:p>
          <a:p>
            <a:pPr>
              <a:lnSpc>
                <a:spcPct val="80000"/>
              </a:lnSpc>
              <a:buNone/>
            </a:pPr>
            <a:r>
              <a:rPr lang="en-US" dirty="0" smtClean="0"/>
              <a:t>	 </a:t>
            </a:r>
            <a:endParaRPr lang="en-US" dirty="0"/>
          </a:p>
        </p:txBody>
      </p:sp>
      <p:sp>
        <p:nvSpPr>
          <p:cNvPr id="4" name="Title 3"/>
          <p:cNvSpPr>
            <a:spLocks noGrp="1"/>
          </p:cNvSpPr>
          <p:nvPr>
            <p:ph type="title"/>
          </p:nvPr>
        </p:nvSpPr>
        <p:spPr/>
        <p:txBody>
          <a:bodyPr/>
          <a:lstStyle/>
          <a:p>
            <a:r>
              <a:rPr lang="en-US" dirty="0" smtClean="0"/>
              <a:t>DBM Example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11</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DBM Contracts</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1066800" y="1217831"/>
            <a:ext cx="6934200" cy="55639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12</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DBM Interface Model</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838200" y="2743200"/>
            <a:ext cx="7679847" cy="236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Software GUI testing is difficult </a:t>
            </a:r>
          </a:p>
          <a:p>
            <a:pPr lvl="1"/>
            <a:r>
              <a:rPr lang="en-US" dirty="0" smtClean="0"/>
              <a:t>Functionalities are usually massive</a:t>
            </a:r>
          </a:p>
          <a:p>
            <a:pPr lvl="1"/>
            <a:r>
              <a:rPr lang="en-US" dirty="0" smtClean="0"/>
              <a:t>Complicated constraints between the controls</a:t>
            </a:r>
          </a:p>
          <a:p>
            <a:pPr lvl="1"/>
            <a:r>
              <a:rPr lang="en-US" dirty="0" smtClean="0"/>
              <a:t>Multi-threaded executions</a:t>
            </a:r>
          </a:p>
          <a:p>
            <a:endParaRPr lang="en-US" dirty="0" smtClean="0"/>
          </a:p>
          <a:p>
            <a:r>
              <a:rPr lang="en-US" dirty="0" smtClean="0"/>
              <a:t>Generating the complete test cases may not be possible!</a:t>
            </a:r>
          </a:p>
          <a:p>
            <a:endParaRPr lang="en-US" dirty="0" smtClean="0"/>
          </a:p>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13</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GUI Example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14</a:t>
            </a:fld>
            <a:endParaRPr lang="en-GB" altLang="zh-CN" dirty="0">
              <a:solidFill>
                <a:srgbClr val="000000"/>
              </a:solidFill>
            </a:endParaRPr>
          </a:p>
        </p:txBody>
      </p:sp>
      <p:sp>
        <p:nvSpPr>
          <p:cNvPr id="4" name="Title 3"/>
          <p:cNvSpPr>
            <a:spLocks noGrp="1"/>
          </p:cNvSpPr>
          <p:nvPr>
            <p:ph type="title"/>
          </p:nvPr>
        </p:nvSpPr>
        <p:spPr/>
        <p:txBody>
          <a:bodyPr>
            <a:normAutofit fontScale="90000"/>
          </a:bodyPr>
          <a:lstStyle/>
          <a:p>
            <a:r>
              <a:rPr lang="en-US" dirty="0" smtClean="0"/>
              <a:t>GUI Contracts and Interface Model</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524000" y="5410200"/>
            <a:ext cx="6476999" cy="1013515"/>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1447800" y="1524000"/>
            <a:ext cx="6205521"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Code -&gt; DLLs</a:t>
            </a:r>
          </a:p>
          <a:p>
            <a:endParaRPr lang="en-US" dirty="0" smtClean="0"/>
          </a:p>
          <a:p>
            <a:r>
              <a:rPr lang="en-US" dirty="0" smtClean="0"/>
              <a:t>Invoke the code in the interface model</a:t>
            </a:r>
          </a:p>
          <a:p>
            <a:endParaRPr lang="en-US" dirty="0" smtClean="0"/>
          </a:p>
          <a:p>
            <a:r>
              <a:rPr lang="en-US" dirty="0" smtClean="0"/>
              <a:t>Model check the interface model</a:t>
            </a:r>
          </a:p>
          <a:p>
            <a:pPr lvl="1"/>
            <a:r>
              <a:rPr lang="en-US" dirty="0" smtClean="0"/>
              <a:t>Unreachable condition to explore the state space</a:t>
            </a:r>
          </a:p>
          <a:p>
            <a:pPr lvl="1"/>
            <a:r>
              <a:rPr lang="en-US" dirty="0" smtClean="0"/>
              <a:t>DBM examples:</a:t>
            </a:r>
          </a:p>
          <a:p>
            <a:pPr lvl="2"/>
            <a:r>
              <a:rPr lang="en-US" dirty="0" smtClean="0"/>
              <a:t>Deadlock/</a:t>
            </a:r>
            <a:r>
              <a:rPr lang="en-US" dirty="0" err="1" smtClean="0"/>
              <a:t>Reachability</a:t>
            </a:r>
            <a:endParaRPr lang="en-US" dirty="0" smtClean="0"/>
          </a:p>
          <a:p>
            <a:pPr lvl="2"/>
            <a:r>
              <a:rPr lang="en-US" dirty="0" smtClean="0"/>
              <a:t>Every </a:t>
            </a:r>
            <a:r>
              <a:rPr lang="en-US" dirty="0" smtClean="0"/>
              <a:t>clock is </a:t>
            </a:r>
            <a:r>
              <a:rPr lang="en-US" dirty="0" smtClean="0"/>
              <a:t>bounded</a:t>
            </a:r>
          </a:p>
          <a:p>
            <a:pPr lvl="2"/>
            <a:r>
              <a:rPr lang="en-US" dirty="0" smtClean="0"/>
              <a:t>Every </a:t>
            </a:r>
            <a:r>
              <a:rPr lang="en-US" dirty="0" smtClean="0"/>
              <a:t>clock </a:t>
            </a:r>
            <a:r>
              <a:rPr lang="en-US" i="1" dirty="0" smtClean="0"/>
              <a:t>always eventually expires</a:t>
            </a:r>
            <a:r>
              <a:rPr lang="en-US" i="1" dirty="0" smtClean="0"/>
              <a:t>. </a:t>
            </a:r>
            <a:r>
              <a:rPr lang="en-US" b="1" dirty="0" smtClean="0"/>
              <a:t>(</a:t>
            </a:r>
            <a:r>
              <a:rPr lang="en-US" b="1" dirty="0" err="1" smtClean="0"/>
              <a:t>liveness</a:t>
            </a:r>
            <a:r>
              <a:rPr lang="en-US" b="1" dirty="0" smtClean="0"/>
              <a:t> property, testing cannot handle this).</a:t>
            </a:r>
            <a:endParaRPr lang="en-US" b="1" dirty="0" smtClean="0"/>
          </a:p>
          <a:p>
            <a:pPr lvl="2"/>
            <a:endParaRPr lang="en-US" dirty="0" smtClean="0"/>
          </a:p>
          <a:p>
            <a:pPr lvl="1"/>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15</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Linking up and Verification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16</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Evaluation and Experiments</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676400" y="1143000"/>
            <a:ext cx="5733551" cy="26670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1752600" y="3962400"/>
            <a:ext cx="57150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Limitations </a:t>
            </a:r>
          </a:p>
          <a:p>
            <a:pPr lvl="1"/>
            <a:r>
              <a:rPr lang="en-US" dirty="0" smtClean="0"/>
              <a:t>The approach is not completely</a:t>
            </a:r>
          </a:p>
          <a:p>
            <a:pPr lvl="2"/>
            <a:r>
              <a:rPr lang="en-US" sz="2200" dirty="0" smtClean="0"/>
              <a:t>The code contracts only capture part of the correctness specification;</a:t>
            </a:r>
          </a:p>
          <a:p>
            <a:pPr lvl="2"/>
            <a:r>
              <a:rPr lang="en-US" sz="2200" dirty="0" smtClean="0"/>
              <a:t>We can only verify part of the behaviors of an interface model, etc. </a:t>
            </a:r>
          </a:p>
          <a:p>
            <a:pPr lvl="2"/>
            <a:r>
              <a:rPr lang="en-US" sz="2200" dirty="0" smtClean="0"/>
              <a:t>When model checking a component of the system, assumptions on the rest of the system are often necessary. </a:t>
            </a:r>
          </a:p>
          <a:p>
            <a:pPr lvl="1"/>
            <a:r>
              <a:rPr lang="en-US" dirty="0" smtClean="0"/>
              <a:t>State Explosion is still the problem</a:t>
            </a:r>
          </a:p>
          <a:p>
            <a:pPr lvl="1"/>
            <a:endParaRPr lang="en-US" dirty="0" smtClean="0"/>
          </a:p>
          <a:p>
            <a:pPr lvl="1"/>
            <a:r>
              <a:rPr lang="en-US" dirty="0" smtClean="0"/>
              <a:t>A different attempt for verify software using a model checking</a:t>
            </a:r>
          </a:p>
          <a:p>
            <a:pPr lvl="2"/>
            <a:r>
              <a:rPr lang="en-US" dirty="0" smtClean="0"/>
              <a:t>SPEC explorer</a:t>
            </a:r>
          </a:p>
          <a:p>
            <a:pPr lvl="2"/>
            <a:r>
              <a:rPr lang="en-US" dirty="0" err="1" smtClean="0"/>
              <a:t>UnitCheck</a:t>
            </a:r>
            <a:endParaRPr lang="en-US" dirty="0" smtClean="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17</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Discussion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Model checker are highly complicated and hard to verify</a:t>
            </a:r>
          </a:p>
          <a:p>
            <a:endParaRPr lang="en-US" dirty="0" smtClean="0"/>
          </a:p>
          <a:p>
            <a:r>
              <a:rPr lang="en-US" dirty="0" smtClean="0"/>
              <a:t>A combined approach is proposed for verify Model checkers</a:t>
            </a:r>
          </a:p>
          <a:p>
            <a:pPr lvl="1"/>
            <a:r>
              <a:rPr lang="en-US" dirty="0" smtClean="0"/>
              <a:t>Code Contracts + Interface Model + Model Checking</a:t>
            </a:r>
          </a:p>
          <a:p>
            <a:endParaRPr lang="en-US" dirty="0" smtClean="0"/>
          </a:p>
          <a:p>
            <a:r>
              <a:rPr lang="en-US" dirty="0" smtClean="0"/>
              <a:t>Multiple bugs are discovered and more confident in our tool</a:t>
            </a:r>
          </a:p>
          <a:p>
            <a:pPr lvl="1"/>
            <a:endParaRPr lang="en-US" dirty="0" smtClean="0"/>
          </a:p>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18</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Conclusion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Thanks and Questions?</a:t>
            </a:r>
            <a:endParaRPr lang="en-US" dirty="0"/>
          </a:p>
        </p:txBody>
      </p:sp>
      <p:sp>
        <p:nvSpPr>
          <p:cNvPr id="6" name="Subtitle 5"/>
          <p:cNvSpPr>
            <a:spLocks noGrp="1"/>
          </p:cNvSpPr>
          <p:nvPr>
            <p:ph type="subTitle" idx="1"/>
          </p:nvPr>
        </p:nvSpPr>
        <p:spPr>
          <a:xfrm>
            <a:off x="685800" y="4114799"/>
            <a:ext cx="7772400" cy="696511"/>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www.patroot.com</a:t>
            </a:r>
            <a:endParaRPr lang="en-US"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19</a:t>
            </a:fld>
            <a:endParaRPr lang="en-GB" altLang="zh-CN"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solidFill>
                  <a:schemeClr val="bg2">
                    <a:lumMod val="50000"/>
                  </a:schemeClr>
                </a:solidFill>
              </a:rPr>
              <a:t>Model Checking Success!</a:t>
            </a:r>
            <a:endParaRPr lang="en-US" dirty="0">
              <a:solidFill>
                <a:schemeClr val="bg2">
                  <a:lumMod val="50000"/>
                </a:schemeClr>
              </a:solidFill>
            </a:endParaRPr>
          </a:p>
        </p:txBody>
      </p:sp>
      <p:sp>
        <p:nvSpPr>
          <p:cNvPr id="3" name="Content Placeholder 2"/>
          <p:cNvSpPr>
            <a:spLocks noGrp="1"/>
          </p:cNvSpPr>
          <p:nvPr>
            <p:ph idx="1"/>
          </p:nvPr>
        </p:nvSpPr>
        <p:spPr>
          <a:xfrm>
            <a:off x="457200" y="1371600"/>
            <a:ext cx="8229600" cy="4953000"/>
          </a:xfrm>
        </p:spPr>
        <p:txBody>
          <a:bodyPr>
            <a:normAutofit fontScale="92500" lnSpcReduction="20000"/>
          </a:bodyPr>
          <a:lstStyle/>
          <a:p>
            <a:r>
              <a:rPr lang="en-US" dirty="0" smtClean="0"/>
              <a:t>Three researchers won Turing Award 2007 for their pioneer work on model checking!  </a:t>
            </a:r>
          </a:p>
          <a:p>
            <a:endParaRPr lang="en-US" dirty="0" smtClean="0"/>
          </a:p>
          <a:p>
            <a:r>
              <a:rPr lang="en-US" dirty="0" smtClean="0"/>
              <a:t>Intel i7 processor is verified by symbolic model checking completely without executing a single test case!</a:t>
            </a:r>
          </a:p>
          <a:p>
            <a:endParaRPr lang="en-US" dirty="0" smtClean="0"/>
          </a:p>
          <a:p>
            <a:r>
              <a:rPr lang="en-US" dirty="0" smtClean="0"/>
              <a:t>The Slam project from Microsoft successfully detected many bugs in many driver software!</a:t>
            </a:r>
          </a:p>
          <a:p>
            <a:pPr lvl="1"/>
            <a:r>
              <a:rPr lang="en-US" sz="2100" dirty="0" smtClean="0"/>
              <a:t>In 2002, Bill Gates pointed out Microsoft's use of formal methods, saying that:</a:t>
            </a:r>
          </a:p>
          <a:p>
            <a:pPr lvl="2">
              <a:buNone/>
            </a:pPr>
            <a:r>
              <a:rPr lang="en-US" sz="1900" dirty="0" smtClean="0"/>
              <a:t>   "</a:t>
            </a:r>
            <a:r>
              <a:rPr lang="en-US" sz="1900" i="1" dirty="0" smtClean="0">
                <a:solidFill>
                  <a:schemeClr val="bg2">
                    <a:lumMod val="50000"/>
                  </a:schemeClr>
                </a:solidFill>
              </a:rPr>
              <a:t>For things like software verification, this has been the Holy Grail of computer science for many decades. But now, in some very key areas for example driver verification we're building tools that can do actual proofs of the software and how it works in order to guarantee the reliability. </a:t>
            </a:r>
            <a:r>
              <a:rPr lang="en-US" sz="1900" i="1" dirty="0" smtClean="0"/>
              <a:t>" . </a:t>
            </a:r>
            <a:r>
              <a:rPr lang="en-US" i="1" dirty="0" smtClean="0"/>
              <a:t/>
            </a:r>
            <a:br>
              <a:rPr lang="en-US" i="1" dirty="0" smtClean="0"/>
            </a:br>
            <a:endParaRPr lang="en-US" i="1" dirty="0"/>
          </a:p>
        </p:txBody>
      </p:sp>
      <p:sp>
        <p:nvSpPr>
          <p:cNvPr id="4" name="Slide Number Placeholder 3"/>
          <p:cNvSpPr>
            <a:spLocks noGrp="1"/>
          </p:cNvSpPr>
          <p:nvPr>
            <p:ph type="sldNum" sz="quarter" idx="12"/>
          </p:nvPr>
        </p:nvSpPr>
        <p:spPr/>
        <p:txBody>
          <a:bodyPr/>
          <a:lstStyle/>
          <a:p>
            <a:pPr>
              <a:defRPr/>
            </a:pPr>
            <a:fld id="{7D0F62BA-528A-4DD8-B1A5-20EEA374516F}" type="slidenum">
              <a:rPr lang="zh-CN" altLang="en-GB" smtClean="0"/>
              <a:pPr>
                <a:defRPr/>
              </a:pPr>
              <a:t>2</a:t>
            </a:fld>
            <a:endParaRPr lang="en-GB" altLang="zh-CN"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04800" y="2667000"/>
            <a:ext cx="8610600" cy="838200"/>
          </a:xfrm>
        </p:spPr>
        <p:txBody>
          <a:bodyPr>
            <a:normAutofit/>
          </a:bodyPr>
          <a:lstStyle/>
          <a:p>
            <a:pPr algn="ctr"/>
            <a:r>
              <a:rPr lang="en-US" sz="3200" dirty="0" smtClean="0"/>
              <a:t>What </a:t>
            </a:r>
            <a:r>
              <a:rPr lang="en-US" sz="3200" dirty="0" smtClean="0"/>
              <a:t>if the </a:t>
            </a:r>
            <a:r>
              <a:rPr lang="en-US" sz="3200" dirty="0" smtClean="0"/>
              <a:t>Model Checker is </a:t>
            </a:r>
            <a:r>
              <a:rPr lang="en-US" sz="3200" dirty="0" smtClean="0">
                <a:solidFill>
                  <a:srgbClr val="FF0000"/>
                </a:solidFill>
              </a:rPr>
              <a:t>WRONG</a:t>
            </a:r>
            <a:r>
              <a:rPr lang="en-US" sz="3200" dirty="0" smtClean="0"/>
              <a:t>? </a:t>
            </a:r>
            <a:endParaRPr lang="en-US" sz="3200"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3</a:t>
            </a:fld>
            <a:endParaRPr lang="en-GB" altLang="zh-CN" dirty="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447800"/>
            <a:ext cx="8229600" cy="4525963"/>
          </a:xfrm>
        </p:spPr>
        <p:txBody>
          <a:bodyPr>
            <a:normAutofit fontScale="92500"/>
          </a:bodyPr>
          <a:lstStyle/>
          <a:p>
            <a:r>
              <a:rPr lang="en-US" dirty="0" smtClean="0"/>
              <a:t>A </a:t>
            </a:r>
            <a:r>
              <a:rPr lang="en-US" dirty="0" smtClean="0"/>
              <a:t>self-contained environment </a:t>
            </a:r>
            <a:r>
              <a:rPr lang="en-US" dirty="0" smtClean="0"/>
              <a:t>to support </a:t>
            </a:r>
            <a:r>
              <a:rPr lang="en-US" dirty="0" smtClean="0"/>
              <a:t>system modeling, simulation and verification</a:t>
            </a:r>
          </a:p>
          <a:p>
            <a:pPr lvl="1"/>
            <a:r>
              <a:rPr lang="en-US" sz="2400" dirty="0" smtClean="0"/>
              <a:t>User </a:t>
            </a:r>
            <a:r>
              <a:rPr lang="en-US" sz="2400" dirty="0" smtClean="0"/>
              <a:t>friendly model editor,</a:t>
            </a:r>
          </a:p>
          <a:p>
            <a:pPr lvl="1"/>
            <a:r>
              <a:rPr lang="en-US" sz="2400" dirty="0" smtClean="0"/>
              <a:t>Animated simulator,</a:t>
            </a:r>
          </a:p>
          <a:p>
            <a:pPr lvl="1"/>
            <a:r>
              <a:rPr lang="en-US" sz="2400" dirty="0" smtClean="0"/>
              <a:t>F</a:t>
            </a:r>
            <a:r>
              <a:rPr lang="en-US" sz="2400" dirty="0" smtClean="0"/>
              <a:t>ully </a:t>
            </a:r>
            <a:r>
              <a:rPr lang="en-US" sz="2400" dirty="0" smtClean="0"/>
              <a:t>automated model </a:t>
            </a:r>
            <a:r>
              <a:rPr lang="en-US" sz="2400" dirty="0" smtClean="0"/>
              <a:t>checking facilities, and	</a:t>
            </a:r>
            <a:endParaRPr lang="en-US" sz="2400" dirty="0" smtClean="0"/>
          </a:p>
          <a:p>
            <a:pPr lvl="2"/>
            <a:r>
              <a:rPr lang="en-US" sz="2200" dirty="0" smtClean="0"/>
              <a:t>deadlock-freeness, </a:t>
            </a:r>
            <a:r>
              <a:rPr lang="en-US" sz="2200" dirty="0" smtClean="0"/>
              <a:t>linear temporal logics (with a variety of fairness), and refinement checking.</a:t>
            </a:r>
          </a:p>
          <a:p>
            <a:pPr lvl="1"/>
            <a:r>
              <a:rPr lang="en-US" dirty="0" smtClean="0"/>
              <a:t>Effective reduction and optimization techniques</a:t>
            </a:r>
          </a:p>
          <a:p>
            <a:pPr lvl="2"/>
            <a:r>
              <a:rPr lang="en-US" sz="2200" dirty="0" smtClean="0"/>
              <a:t>partial order reduction, </a:t>
            </a:r>
            <a:r>
              <a:rPr lang="en-US" sz="2200" dirty="0" smtClean="0"/>
              <a:t>process counter abstraction, parallel model checking.</a:t>
            </a:r>
            <a:endParaRPr lang="en-US" dirty="0" smtClean="0"/>
          </a:p>
          <a:p>
            <a:pPr lvl="1"/>
            <a:endParaRPr lang="en-US" dirty="0" smtClean="0"/>
          </a:p>
          <a:p>
            <a:r>
              <a:rPr lang="en-US" dirty="0" smtClean="0"/>
              <a:t>Extensible Design</a:t>
            </a:r>
          </a:p>
          <a:p>
            <a:pPr>
              <a:buNone/>
            </a:pPr>
            <a:endParaRPr lang="en-US" dirty="0" smtClean="0"/>
          </a:p>
          <a:p>
            <a:pPr marL="365760" lvl="1" indent="-256032">
              <a:spcBef>
                <a:spcPts val="400"/>
              </a:spcBef>
              <a:buSzPct val="68000"/>
              <a:buFont typeface="Wingdings 3"/>
              <a:buChar char=""/>
            </a:pPr>
            <a:endParaRPr lang="en-US" altLang="zh-CN"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4</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PAT: Process Analysis Toolkit</a:t>
            </a:r>
            <a:endParaRPr lang="en-US" dirty="0"/>
          </a:p>
        </p:txBody>
      </p:sp>
      <p:sp>
        <p:nvSpPr>
          <p:cNvPr id="8" name="Rectangle 7"/>
          <p:cNvSpPr/>
          <p:nvPr/>
        </p:nvSpPr>
        <p:spPr>
          <a:xfrm>
            <a:off x="4495800" y="5791200"/>
            <a:ext cx="4419600" cy="523220"/>
          </a:xfrm>
          <a:prstGeom prst="rect">
            <a:avLst/>
          </a:prstGeom>
        </p:spPr>
        <p:txBody>
          <a:bodyPr wrap="square">
            <a:spAutoFit/>
          </a:bodyPr>
          <a:lstStyle/>
          <a:p>
            <a:r>
              <a:rPr lang="en-US" altLang="zh-CN"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http://www.patroot.com</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5</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PAT Architecture Design</a:t>
            </a:r>
            <a:endParaRPr lang="en-US" dirty="0"/>
          </a:p>
        </p:txBody>
      </p:sp>
      <p:pic>
        <p:nvPicPr>
          <p:cNvPr id="5" name="Picture 2" descr="D:\study\research\papers\ICSE 2011SystemDesign\figures\patdesign-pat3-compact.png"/>
          <p:cNvPicPr>
            <a:picLocks noChangeAspect="1" noChangeArrowheads="1"/>
          </p:cNvPicPr>
          <p:nvPr/>
        </p:nvPicPr>
        <p:blipFill>
          <a:blip r:embed="rId2" cstate="print"/>
          <a:srcRect/>
          <a:stretch>
            <a:fillRect/>
          </a:stretch>
        </p:blipFill>
        <p:spPr bwMode="auto">
          <a:xfrm>
            <a:off x="533400" y="1371600"/>
            <a:ext cx="8153400" cy="498318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843272"/>
          </a:xfrm>
        </p:spPr>
        <p:txBody>
          <a:bodyPr>
            <a:normAutofit fontScale="70000" lnSpcReduction="20000"/>
          </a:bodyPr>
          <a:lstStyle/>
          <a:p>
            <a:r>
              <a:rPr lang="en-US" dirty="0" smtClean="0"/>
              <a:t>3 years history, written in C#</a:t>
            </a:r>
          </a:p>
          <a:p>
            <a:r>
              <a:rPr lang="en-US" dirty="0" smtClean="0"/>
              <a:t>11 Modules with </a:t>
            </a:r>
            <a:r>
              <a:rPr lang="en-US" dirty="0" smtClean="0"/>
              <a:t>1M LOC (1/4 is GUI</a:t>
            </a:r>
            <a:r>
              <a:rPr lang="en-US" dirty="0" smtClean="0"/>
              <a:t>)</a:t>
            </a:r>
            <a:endParaRPr lang="en-US" dirty="0" smtClean="0"/>
          </a:p>
          <a:p>
            <a:r>
              <a:rPr lang="en-US" dirty="0" smtClean="0"/>
              <a:t>100+ built-in examples</a:t>
            </a:r>
          </a:p>
          <a:p>
            <a:r>
              <a:rPr lang="en-US" dirty="0" smtClean="0"/>
              <a:t>1000+ registered users from 200+ organizations</a:t>
            </a:r>
          </a:p>
          <a:p>
            <a:endParaRPr lang="en-US" dirty="0" smtClean="0"/>
          </a:p>
          <a:p>
            <a:r>
              <a:rPr lang="en-US" dirty="0" smtClean="0"/>
              <a:t>How to guarantee the Correctness?</a:t>
            </a:r>
          </a:p>
          <a:p>
            <a:pPr lvl="1"/>
            <a:r>
              <a:rPr lang="en-US" dirty="0" smtClean="0"/>
              <a:t>SE methods:</a:t>
            </a:r>
          </a:p>
          <a:p>
            <a:pPr lvl="2"/>
            <a:r>
              <a:rPr lang="en-US" dirty="0" smtClean="0"/>
              <a:t>Heavy Testing: White-box, Black-box, integration testing, and so on.</a:t>
            </a:r>
          </a:p>
          <a:p>
            <a:pPr lvl="2"/>
            <a:r>
              <a:rPr lang="en-US" dirty="0" smtClean="0"/>
              <a:t>Writing assertions</a:t>
            </a:r>
          </a:p>
          <a:p>
            <a:pPr lvl="2"/>
            <a:r>
              <a:rPr lang="en-US" dirty="0" smtClean="0"/>
              <a:t>Peer </a:t>
            </a:r>
            <a:r>
              <a:rPr lang="en-US" dirty="0" smtClean="0"/>
              <a:t>programming</a:t>
            </a:r>
          </a:p>
          <a:p>
            <a:pPr lvl="2"/>
            <a:r>
              <a:rPr lang="en-US" dirty="0" smtClean="0"/>
              <a:t>…</a:t>
            </a:r>
            <a:endParaRPr lang="en-US" dirty="0" smtClean="0"/>
          </a:p>
          <a:p>
            <a:endParaRPr lang="en-US" dirty="0" smtClean="0"/>
          </a:p>
          <a:p>
            <a:r>
              <a:rPr lang="en-US" dirty="0" smtClean="0"/>
              <a:t>Still Buggy</a:t>
            </a:r>
          </a:p>
          <a:p>
            <a:pPr lvl="2"/>
            <a:r>
              <a:rPr lang="en-US" sz="2700" dirty="0" smtClean="0"/>
              <a:t>Extremely complicated algorithms and data structure</a:t>
            </a:r>
          </a:p>
          <a:p>
            <a:pPr lvl="2"/>
            <a:r>
              <a:rPr lang="en-US" sz="2700" dirty="0" smtClean="0"/>
              <a:t>Sophisticated state reduction techniques</a:t>
            </a:r>
          </a:p>
          <a:p>
            <a:pPr lvl="2"/>
            <a:r>
              <a:rPr lang="en-US" sz="2700" dirty="0" smtClean="0"/>
              <a:t>Highly optimized for efficiency</a:t>
            </a:r>
          </a:p>
          <a:p>
            <a:pPr lvl="2"/>
            <a:r>
              <a:rPr lang="en-US" sz="2700" dirty="0" smtClean="0"/>
              <a:t>Frequent update</a:t>
            </a:r>
          </a:p>
          <a:p>
            <a:endParaRPr lang="en-US" dirty="0" smtClean="0"/>
          </a:p>
          <a:p>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6</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PAT Facts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458200" cy="4843272"/>
          </a:xfrm>
        </p:spPr>
        <p:txBody>
          <a:bodyPr>
            <a:normAutofit/>
          </a:bodyPr>
          <a:lstStyle/>
          <a:p>
            <a:r>
              <a:rPr lang="en-US" dirty="0" smtClean="0"/>
              <a:t>Theorem proving?</a:t>
            </a:r>
          </a:p>
          <a:p>
            <a:pPr lvl="1"/>
            <a:r>
              <a:rPr lang="en-US" dirty="0" smtClean="0"/>
              <a:t>No: not practical</a:t>
            </a:r>
          </a:p>
          <a:p>
            <a:endParaRPr lang="en-US" dirty="0" smtClean="0"/>
          </a:p>
          <a:p>
            <a:r>
              <a:rPr lang="en-US" dirty="0" smtClean="0"/>
              <a:t>Model </a:t>
            </a:r>
            <a:r>
              <a:rPr lang="en-US" dirty="0" smtClean="0"/>
              <a:t>checking?</a:t>
            </a:r>
          </a:p>
          <a:p>
            <a:pPr lvl="1"/>
            <a:r>
              <a:rPr lang="en-US" dirty="0" smtClean="0"/>
              <a:t>No: simply too big to check</a:t>
            </a:r>
          </a:p>
          <a:p>
            <a:endParaRPr lang="en-US" dirty="0" smtClean="0"/>
          </a:p>
          <a:p>
            <a:r>
              <a:rPr lang="en-US" dirty="0" smtClean="0"/>
              <a:t>This work proposes a combined approach</a:t>
            </a:r>
          </a:p>
          <a:p>
            <a:pPr lvl="1"/>
            <a:r>
              <a:rPr lang="en-US" dirty="0" smtClean="0"/>
              <a:t>Code contracts + model </a:t>
            </a:r>
            <a:r>
              <a:rPr lang="en-US" dirty="0" smtClean="0"/>
              <a:t>checking</a:t>
            </a:r>
            <a:endParaRPr lang="en-US" dirty="0" smtClean="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7</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Solutions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blinds(horizontal)">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calcmode="lin" valueType="num">
                                      <p:cBhvr additive="base">
                                        <p:cTn id="1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blinds(horizontal)">
                                      <p:cBhvr>
                                        <p:cTn id="24" dur="500"/>
                                        <p:tgtEl>
                                          <p:spTgt spid="2">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blinds(horizontal)">
                                      <p:cBhvr>
                                        <p:cTn id="29" dur="500"/>
                                        <p:tgtEl>
                                          <p:spTgt spid="2">
                                            <p:txEl>
                                              <p:pRg st="6" end="6"/>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blinds(horizontal)">
                                      <p:cBhvr>
                                        <p:cTn id="3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ltLang="zh-CN" dirty="0" smtClean="0"/>
              <a:t>Code Contracts</a:t>
            </a:r>
            <a:endParaRPr lang="zh-CN" altLang="en-US" dirty="0" smtClean="0"/>
          </a:p>
        </p:txBody>
      </p:sp>
      <p:sp>
        <p:nvSpPr>
          <p:cNvPr id="123907" name="Rectangle 3"/>
          <p:cNvSpPr>
            <a:spLocks noGrp="1" noChangeArrowheads="1"/>
          </p:cNvSpPr>
          <p:nvPr>
            <p:ph type="body" idx="1"/>
          </p:nvPr>
        </p:nvSpPr>
        <p:spPr/>
        <p:txBody>
          <a:bodyPr/>
          <a:lstStyle/>
          <a:p>
            <a:pPr>
              <a:buFont typeface="Wingdings" pitchFamily="2" charset="2"/>
              <a:buNone/>
            </a:pPr>
            <a:r>
              <a:rPr lang="en-US" altLang="zh-CN" dirty="0" smtClean="0"/>
              <a:t>Pre-condition</a:t>
            </a:r>
          </a:p>
          <a:p>
            <a:pPr>
              <a:buFont typeface="Wingdings" pitchFamily="2" charset="2"/>
              <a:buNone/>
            </a:pPr>
            <a:r>
              <a:rPr lang="en-US" altLang="zh-CN" dirty="0" smtClean="0">
                <a:ea typeface="宋体" pitchFamily="2" charset="-122"/>
              </a:rPr>
              <a:t>Post-condition</a:t>
            </a:r>
          </a:p>
          <a:p>
            <a:pPr>
              <a:buFont typeface="Wingdings" pitchFamily="2" charset="2"/>
              <a:buNone/>
            </a:pPr>
            <a:r>
              <a:rPr lang="en-US" altLang="zh-CN" dirty="0" smtClean="0">
                <a:ea typeface="宋体" pitchFamily="2" charset="-122"/>
              </a:rPr>
              <a:t>Class invariants</a:t>
            </a:r>
          </a:p>
          <a:p>
            <a:pPr>
              <a:buFont typeface="Wingdings" pitchFamily="2" charset="2"/>
              <a:buNone/>
            </a:pPr>
            <a:endParaRPr lang="en-US" altLang="zh-CN" dirty="0" smtClean="0">
              <a:ea typeface="宋体" pitchFamily="2" charset="-122"/>
            </a:endParaRPr>
          </a:p>
          <a:p>
            <a:pPr>
              <a:buFont typeface="Wingdings" pitchFamily="2" charset="2"/>
              <a:buNone/>
            </a:pPr>
            <a:r>
              <a:rPr lang="en-US" altLang="zh-CN" dirty="0" smtClean="0">
                <a:ea typeface="宋体" pitchFamily="2" charset="-122"/>
              </a:rPr>
              <a:t>Advantage:</a:t>
            </a:r>
          </a:p>
          <a:p>
            <a:pPr>
              <a:buNone/>
            </a:pPr>
            <a:r>
              <a:rPr lang="en-US" altLang="zh-CN" dirty="0" smtClean="0">
                <a:ea typeface="宋体" pitchFamily="2" charset="-122"/>
              </a:rPr>
              <a:t>	Powerful way to state the assertions in a class</a:t>
            </a:r>
          </a:p>
          <a:p>
            <a:pPr>
              <a:buFont typeface="Wingdings" pitchFamily="2" charset="2"/>
              <a:buNone/>
            </a:pPr>
            <a:r>
              <a:rPr lang="en-US" altLang="zh-CN" dirty="0" smtClean="0">
                <a:ea typeface="宋体" pitchFamily="2" charset="-122"/>
              </a:rPr>
              <a:t>Disadvantage:</a:t>
            </a:r>
          </a:p>
          <a:p>
            <a:pPr>
              <a:buFont typeface="Wingdings" pitchFamily="2" charset="2"/>
              <a:buNone/>
            </a:pPr>
            <a:r>
              <a:rPr lang="en-US" altLang="zh-CN" dirty="0" smtClean="0">
                <a:ea typeface="宋体" pitchFamily="2" charset="-122"/>
              </a:rPr>
              <a:t>	Limited to the class itself </a:t>
            </a:r>
          </a:p>
          <a:p>
            <a:pPr>
              <a:buFont typeface="Wingdings" pitchFamily="2" charset="2"/>
              <a:buNone/>
            </a:pPr>
            <a:endParaRPr lang="zh-CN" altLang="en-US" dirty="0" smtClean="0">
              <a:ea typeface="宋体" pitchFamily="2" charset="-122"/>
            </a:endParaRPr>
          </a:p>
        </p:txBody>
      </p:sp>
      <p:pic>
        <p:nvPicPr>
          <p:cNvPr id="6146" name="Picture 2"/>
          <p:cNvPicPr>
            <a:picLocks noChangeAspect="1" noChangeArrowheads="1"/>
          </p:cNvPicPr>
          <p:nvPr/>
        </p:nvPicPr>
        <p:blipFill>
          <a:blip r:embed="rId3" cstate="print"/>
          <a:srcRect/>
          <a:stretch>
            <a:fillRect/>
          </a:stretch>
        </p:blipFill>
        <p:spPr bwMode="auto">
          <a:xfrm>
            <a:off x="3810000" y="1295400"/>
            <a:ext cx="4891087" cy="520704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6146"/>
                                        </p:tgtEl>
                                      </p:cBhvr>
                                    </p:animEffect>
                                    <p:set>
                                      <p:cBhvr>
                                        <p:cTn id="12" dur="1" fill="hold">
                                          <p:stCondLst>
                                            <p:cond delay="499"/>
                                          </p:stCondLst>
                                        </p:cTn>
                                        <p:tgtEl>
                                          <p:spTgt spid="614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3907">
                                            <p:txEl>
                                              <p:pRg st="4" end="4"/>
                                            </p:txEl>
                                          </p:spTgt>
                                        </p:tgtEl>
                                        <p:attrNameLst>
                                          <p:attrName>style.visibility</p:attrName>
                                        </p:attrNameLst>
                                      </p:cBhvr>
                                      <p:to>
                                        <p:strVal val="visible"/>
                                      </p:to>
                                    </p:set>
                                    <p:animEffect transition="in" filter="blinds(horizontal)">
                                      <p:cBhvr>
                                        <p:cTn id="17" dur="500"/>
                                        <p:tgtEl>
                                          <p:spTgt spid="123907">
                                            <p:txEl>
                                              <p:pRg st="4" end="4"/>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23907">
                                            <p:txEl>
                                              <p:pRg st="5" end="5"/>
                                            </p:txEl>
                                          </p:spTgt>
                                        </p:tgtEl>
                                        <p:attrNameLst>
                                          <p:attrName>style.visibility</p:attrName>
                                        </p:attrNameLst>
                                      </p:cBhvr>
                                      <p:to>
                                        <p:strVal val="visible"/>
                                      </p:to>
                                    </p:set>
                                    <p:animEffect transition="in" filter="blinds(horizontal)">
                                      <p:cBhvr>
                                        <p:cTn id="20" dur="500"/>
                                        <p:tgtEl>
                                          <p:spTgt spid="123907">
                                            <p:txEl>
                                              <p:pRg st="5" end="5"/>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123907">
                                            <p:txEl>
                                              <p:pRg st="6" end="6"/>
                                            </p:txEl>
                                          </p:spTgt>
                                        </p:tgtEl>
                                        <p:attrNameLst>
                                          <p:attrName>style.visibility</p:attrName>
                                        </p:attrNameLst>
                                      </p:cBhvr>
                                      <p:to>
                                        <p:strVal val="visible"/>
                                      </p:to>
                                    </p:set>
                                    <p:animEffect transition="in" filter="blinds(horizontal)">
                                      <p:cBhvr>
                                        <p:cTn id="23" dur="500"/>
                                        <p:tgtEl>
                                          <p:spTgt spid="123907">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123907">
                                            <p:txEl>
                                              <p:pRg st="7" end="7"/>
                                            </p:txEl>
                                          </p:spTgt>
                                        </p:tgtEl>
                                        <p:attrNameLst>
                                          <p:attrName>style.visibility</p:attrName>
                                        </p:attrNameLst>
                                      </p:cBhvr>
                                      <p:to>
                                        <p:strVal val="visible"/>
                                      </p:to>
                                    </p:set>
                                    <p:animEffect transition="in" filter="blinds(horizontal)">
                                      <p:cBhvr>
                                        <p:cTn id="26" dur="500"/>
                                        <p:tgtEl>
                                          <p:spTgt spid="1239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67072"/>
          </a:xfrm>
        </p:spPr>
        <p:txBody>
          <a:bodyPr>
            <a:normAutofit fontScale="92500" lnSpcReduction="20000"/>
          </a:bodyPr>
          <a:lstStyle/>
          <a:p>
            <a:r>
              <a:rPr lang="en-US" dirty="0" smtClean="0"/>
              <a:t>Contracts for inter-class coding assumptions</a:t>
            </a:r>
          </a:p>
          <a:p>
            <a:endParaRPr lang="en-US" dirty="0" smtClean="0"/>
          </a:p>
          <a:p>
            <a:r>
              <a:rPr lang="en-US" dirty="0" smtClean="0"/>
              <a:t>Interface model for cross-class coding assumption</a:t>
            </a:r>
          </a:p>
          <a:p>
            <a:pPr lvl="1"/>
            <a:r>
              <a:rPr lang="en-US" dirty="0" smtClean="0"/>
              <a:t>Based on the CSP# to model </a:t>
            </a:r>
            <a:r>
              <a:rPr lang="en-US" b="1" dirty="0" smtClean="0"/>
              <a:t>concurrent</a:t>
            </a:r>
            <a:r>
              <a:rPr lang="en-US" dirty="0" smtClean="0"/>
              <a:t> system</a:t>
            </a:r>
          </a:p>
          <a:p>
            <a:endParaRPr lang="en-US" dirty="0" smtClean="0"/>
          </a:p>
          <a:p>
            <a:r>
              <a:rPr lang="en-US" dirty="0" smtClean="0"/>
              <a:t>Linking the interface model to the real-code</a:t>
            </a:r>
          </a:p>
          <a:p>
            <a:pPr lvl="1"/>
            <a:r>
              <a:rPr lang="en-US" dirty="0" smtClean="0"/>
              <a:t>Method level</a:t>
            </a:r>
          </a:p>
          <a:p>
            <a:pPr lvl="1"/>
            <a:r>
              <a:rPr lang="en-US" dirty="0" smtClean="0"/>
              <a:t>Using the reflection in C#</a:t>
            </a:r>
          </a:p>
          <a:p>
            <a:endParaRPr lang="en-US" dirty="0" smtClean="0"/>
          </a:p>
          <a:p>
            <a:r>
              <a:rPr lang="en-US" dirty="0" smtClean="0"/>
              <a:t>Model checking the interface model</a:t>
            </a:r>
          </a:p>
          <a:p>
            <a:pPr lvl="1"/>
            <a:r>
              <a:rPr lang="en-US" dirty="0" smtClean="0"/>
              <a:t>Violation of the contracts</a:t>
            </a:r>
          </a:p>
          <a:p>
            <a:pPr lvl="1"/>
            <a:r>
              <a:rPr lang="en-US" dirty="0" smtClean="0"/>
              <a:t>Additional property to checking</a:t>
            </a:r>
            <a:endParaRPr lang="en-US" dirty="0"/>
          </a:p>
        </p:txBody>
      </p:sp>
      <p:sp>
        <p:nvSpPr>
          <p:cNvPr id="3" name="Slide Number Placeholder 2"/>
          <p:cNvSpPr>
            <a:spLocks noGrp="1"/>
          </p:cNvSpPr>
          <p:nvPr>
            <p:ph type="sldNum" sz="quarter" idx="12"/>
          </p:nvPr>
        </p:nvSpPr>
        <p:spPr/>
        <p:txBody>
          <a:bodyPr/>
          <a:lstStyle/>
          <a:p>
            <a:pPr>
              <a:defRPr/>
            </a:pPr>
            <a:fld id="{7D0F62BA-528A-4DD8-B1A5-20EEA374516F}" type="slidenum">
              <a:rPr lang="zh-CN" altLang="en-GB" smtClean="0"/>
              <a:pPr>
                <a:defRPr/>
              </a:pPr>
              <a:t>9</a:t>
            </a:fld>
            <a:endParaRPr lang="en-GB" altLang="zh-CN" dirty="0">
              <a:solidFill>
                <a:srgbClr val="000000"/>
              </a:solidFill>
            </a:endParaRPr>
          </a:p>
        </p:txBody>
      </p:sp>
      <p:sp>
        <p:nvSpPr>
          <p:cNvPr id="4" name="Title 3"/>
          <p:cNvSpPr>
            <a:spLocks noGrp="1"/>
          </p:cNvSpPr>
          <p:nvPr>
            <p:ph type="title"/>
          </p:nvPr>
        </p:nvSpPr>
        <p:spPr/>
        <p:txBody>
          <a:bodyPr/>
          <a:lstStyle/>
          <a:p>
            <a:r>
              <a:rPr lang="en-US" dirty="0" smtClean="0"/>
              <a:t>Our Solution</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IRSTSUN_AT_NUS@ECMJSTZO47GFL577" val="3616"/>
  <p:tag name="FIRSTDCSSUNJ@WGRDSHVFUVWXY5MJ" val="3617"/>
</p:tagLst>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宋体"/>
      </a:majorFont>
      <a:minorFont>
        <a:latin typeface="Arial"/>
        <a:ea typeface="Arial Unicode MS"/>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stealth" w="lg" len="lg"/>
        </a:ln>
        <a:effectLst/>
      </a:spPr>
      <a:bodyPr vert="horz" wrap="square" lIns="91408" tIns="45703" rIns="91408" bIns="45703"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 typeface="Wingdings" pitchFamily="2" charset="2"/>
          <a:buChar char="•"/>
          <a:tabLst/>
          <a:defRPr kumimoji="0" lang="zh-CN" altLang="en-US" sz="1800" b="0" i="0" u="none" strike="noStrike" cap="none" normalizeH="0" baseline="0" smtClean="0">
            <a:ln>
              <a:noFill/>
            </a:ln>
            <a:solidFill>
              <a:schemeClr val="tx1"/>
            </a:solidFill>
            <a:effectLst/>
            <a:latin typeface="Arial" charset="0"/>
            <a:ea typeface="Arial Unicode MS" pitchFamily="34" charset="-122"/>
            <a:cs typeface="宋体" pitchFamily="2" charset="-122"/>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stealth" w="lg" len="lg"/>
        </a:ln>
        <a:effectLst/>
      </a:spPr>
      <a:bodyPr vert="horz" wrap="square" lIns="91408" tIns="45703" rIns="91408" bIns="45703"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 typeface="Wingdings" pitchFamily="2" charset="2"/>
          <a:buChar char="•"/>
          <a:tabLst/>
          <a:defRPr kumimoji="0" lang="zh-CN" altLang="en-US" sz="1800" b="0" i="0" u="none" strike="noStrike" cap="none" normalizeH="0" baseline="0" smtClean="0">
            <a:ln>
              <a:noFill/>
            </a:ln>
            <a:solidFill>
              <a:schemeClr val="tx1"/>
            </a:solidFill>
            <a:effectLst/>
            <a:latin typeface="Arial" charset="0"/>
            <a:ea typeface="Arial Unicode MS" pitchFamily="34" charset="-122"/>
            <a:cs typeface="宋体" pitchFamily="2" charset="-122"/>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10650</TotalTime>
  <Words>875</Words>
  <Application>Microsoft Office PowerPoint</Application>
  <PresentationFormat>On-screen Show (4:3)</PresentationFormat>
  <Paragraphs>181</Paragraphs>
  <Slides>19</Slides>
  <Notes>6</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Blank</vt:lpstr>
      <vt:lpstr>Concourse</vt:lpstr>
      <vt:lpstr>Model Checking a Model Checker - A Code Contract Combined Approach</vt:lpstr>
      <vt:lpstr>Model Checking Success!</vt:lpstr>
      <vt:lpstr>What if the Model Checker is WRONG? </vt:lpstr>
      <vt:lpstr>PAT: Process Analysis Toolkit</vt:lpstr>
      <vt:lpstr>PAT Architecture Design</vt:lpstr>
      <vt:lpstr>PAT Facts</vt:lpstr>
      <vt:lpstr>Solutions</vt:lpstr>
      <vt:lpstr>Code Contracts</vt:lpstr>
      <vt:lpstr>Our Solution</vt:lpstr>
      <vt:lpstr>DBM Example</vt:lpstr>
      <vt:lpstr>DBM Contracts</vt:lpstr>
      <vt:lpstr>DBM Interface Model</vt:lpstr>
      <vt:lpstr>GUI Example</vt:lpstr>
      <vt:lpstr>GUI Contracts and Interface Model</vt:lpstr>
      <vt:lpstr>Linking up and Verification</vt:lpstr>
      <vt:lpstr>Evaluation and Experiments</vt:lpstr>
      <vt:lpstr>Discussion</vt:lpstr>
      <vt:lpstr>Conclusion</vt:lpstr>
      <vt:lpstr>Thanks and Questions?</vt:lpstr>
    </vt:vector>
  </TitlesOfParts>
  <Company>nus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Analysis Toolkit</dc:title>
  <dc:creator>dcssunj</dc:creator>
  <cp:lastModifiedBy>Sonic</cp:lastModifiedBy>
  <cp:revision>544</cp:revision>
  <cp:lastPrinted>1601-01-01T00:00:00Z</cp:lastPrinted>
  <dcterms:created xsi:type="dcterms:W3CDTF">2009-07-24T06:40:48Z</dcterms:created>
  <dcterms:modified xsi:type="dcterms:W3CDTF">2010-11-19T14:11:17Z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TC010183731033</vt:lpwstr>
  </property>
</Properties>
</file>