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773" r:id="rId2"/>
  </p:sldMasterIdLst>
  <p:notesMasterIdLst>
    <p:notesMasterId r:id="rId25"/>
  </p:notesMasterIdLst>
  <p:handoutMasterIdLst>
    <p:handoutMasterId r:id="rId26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6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ric Herzog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0066"/>
    <a:srgbClr val="FF3399"/>
    <a:srgbClr val="5F5F5F"/>
    <a:srgbClr val="FFFF66"/>
    <a:srgbClr val="FFCC00"/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7" autoAdjust="0"/>
    <p:restoredTop sz="89801" autoAdjust="0"/>
  </p:normalViewPr>
  <p:slideViewPr>
    <p:cSldViewPr>
      <p:cViewPr>
        <p:scale>
          <a:sx n="66" d="100"/>
          <a:sy n="66" d="100"/>
        </p:scale>
        <p:origin x="-1212" y="-162"/>
      </p:cViewPr>
      <p:guideLst>
        <p:guide orient="horz" pos="1536"/>
        <p:guide pos="960"/>
      </p:guideLst>
    </p:cSldViewPr>
  </p:slideViewPr>
  <p:outlineViewPr>
    <p:cViewPr>
      <p:scale>
        <a:sx n="33" d="100"/>
        <a:sy n="33" d="100"/>
      </p:scale>
      <p:origin x="48" y="13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D6B99CF5-A6F6-4D4A-9171-741532C192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E2796EC8-CE0F-4E9B-A1D5-B4294EA512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Font typeface="Wingdings" pitchFamily="2" charset="2"/>
              <a:buChar char="•"/>
              <a:defRPr/>
            </a:pPr>
            <a:endParaRPr lang="en-US" dirty="0">
              <a:solidFill>
                <a:srgbClr val="000000"/>
              </a:solidFill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6604000"/>
            <a:ext cx="9144000" cy="254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Font typeface="Wingdings" pitchFamily="2" charset="2"/>
              <a:buChar char="•"/>
              <a:defRPr/>
            </a:pPr>
            <a:endParaRPr lang="en-US" dirty="0">
              <a:solidFill>
                <a:srgbClr val="000000"/>
              </a:solidFill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2325" y="5199063"/>
            <a:ext cx="2317750" cy="113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254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Font typeface="Wingdings" pitchFamily="2" charset="2"/>
              <a:buChar char="•"/>
              <a:defRPr/>
            </a:pPr>
            <a:endParaRPr lang="en-US" dirty="0">
              <a:solidFill>
                <a:srgbClr val="000000"/>
              </a:solidFill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49275" y="1376363"/>
            <a:ext cx="8097838" cy="1581150"/>
          </a:xfrm>
        </p:spPr>
        <p:txBody>
          <a:bodyPr/>
          <a:lstStyle>
            <a:lvl1pPr>
              <a:defRPr/>
            </a:lvl1pPr>
          </a:lstStyle>
          <a:p>
            <a:r>
              <a:rPr lang="en-GB" altLang="zh-CN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94427-0F5E-4416-A7CB-D247458D91E8}" type="slidenum">
              <a:rPr lang="zh-CN" altLang="en-GB"/>
              <a:pPr>
                <a:defRPr/>
              </a:pPr>
              <a:t>‹#›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 dirty="0"/>
          </a:p>
          <a:p>
            <a:pPr>
              <a:defRPr/>
            </a:pPr>
            <a:endParaRPr lang="zh-CN" alt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609600"/>
            <a:ext cx="200025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84835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906EB-35EB-46E8-BEEF-8E1D61C82268}" type="slidenum">
              <a:rPr lang="zh-CN" altLang="en-GB"/>
              <a:pPr>
                <a:defRPr/>
              </a:pPr>
              <a:t>‹#›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 dirty="0"/>
          </a:p>
          <a:p>
            <a:pPr>
              <a:defRPr/>
            </a:pPr>
            <a:endParaRPr lang="zh-CN" alt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scifair_front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4763"/>
            <a:ext cx="9163050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Times New Roman" pitchFamily="18" charset="0"/>
              </a:defRPr>
            </a:lvl1pPr>
          </a:lstStyle>
          <a:p>
            <a:pPr>
              <a:defRPr/>
            </a:pPr>
            <a:fld id="{5931D68F-71A5-49C0-A844-8AC892B352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 dirty="0"/>
          </a:p>
          <a:p>
            <a:pPr>
              <a:defRPr/>
            </a:pPr>
            <a:endParaRPr lang="zh-CN" altLang="en-GB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C0E0B-275E-4CCF-9DD4-0AFFB33F307B}" type="slidenum">
              <a:rPr lang="zh-CN" altLang="en-GB"/>
              <a:pPr>
                <a:defRPr/>
              </a:pPr>
              <a:t>‹#›</a:t>
            </a:fld>
            <a:endParaRPr lang="en-GB" altLang="zh-CN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90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endParaRPr lang="en-GB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400"/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 dirty="0"/>
          </a:p>
          <a:p>
            <a:pPr>
              <a:defRPr/>
            </a:pPr>
            <a:endParaRPr lang="zh-CN" alt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7D0F62BA-528A-4DD8-B1A5-20EEA374516F}" type="slidenum">
              <a:rPr lang="zh-CN" altLang="en-GB"/>
              <a:pPr>
                <a:defRPr/>
              </a:pPr>
              <a:t>‹#›</a:t>
            </a:fld>
            <a:endParaRPr lang="en-GB" altLang="zh-CN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90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endParaRPr lang="en-GB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400"/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 dirty="0"/>
          </a:p>
          <a:p>
            <a:pPr>
              <a:defRPr/>
            </a:pPr>
            <a:endParaRPr lang="zh-CN" alt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3B26DBCB-8BF9-4F6C-A1D4-8693140767AA}" type="slidenum">
              <a:rPr lang="zh-CN" altLang="en-GB"/>
              <a:pPr>
                <a:defRPr/>
              </a:pPr>
              <a:t>‹#›</a:t>
            </a:fld>
            <a:endParaRPr lang="en-GB" altLang="zh-CN" dirty="0">
              <a:solidFill>
                <a:srgbClr val="000000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90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endParaRPr lang="en-GB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400"/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 dirty="0"/>
          </a:p>
          <a:p>
            <a:pPr>
              <a:defRPr/>
            </a:pPr>
            <a:endParaRPr lang="zh-CN" alt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B00804B9-A6FD-4146-A3D0-4CDE1175000F}" type="slidenum">
              <a:rPr lang="zh-CN" altLang="en-GB"/>
              <a:pPr>
                <a:defRPr/>
              </a:pPr>
              <a:t>‹#›</a:t>
            </a:fld>
            <a:endParaRPr lang="en-GB" altLang="zh-CN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90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endParaRPr lang="en-GB" altLang="zh-C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400"/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 dirty="0"/>
          </a:p>
          <a:p>
            <a:pPr>
              <a:defRPr/>
            </a:pPr>
            <a:endParaRPr lang="zh-CN" alt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6E982828-FA22-486C-A7B7-0727184A39E3}" type="slidenum">
              <a:rPr lang="zh-CN" altLang="en-GB"/>
              <a:pPr>
                <a:defRPr/>
              </a:pPr>
              <a:t>‹#›</a:t>
            </a:fld>
            <a:endParaRPr lang="en-GB" altLang="zh-CN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90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endParaRPr lang="en-GB" altLang="zh-C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400"/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 dirty="0"/>
          </a:p>
          <a:p>
            <a:pPr>
              <a:defRPr/>
            </a:pPr>
            <a:endParaRPr lang="zh-CN" alt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CFB3E78F-EC7F-45B1-8EAF-06AA1B716EB8}" type="slidenum">
              <a:rPr lang="zh-CN" altLang="en-GB"/>
              <a:pPr>
                <a:defRPr/>
              </a:pPr>
              <a:t>‹#›</a:t>
            </a:fld>
            <a:endParaRPr lang="en-GB" altLang="zh-CN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90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endParaRPr lang="en-GB" altLang="zh-C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400"/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 dirty="0"/>
          </a:p>
          <a:p>
            <a:pPr>
              <a:defRPr/>
            </a:pPr>
            <a:endParaRPr lang="zh-CN" alt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C46844B1-249D-4D41-AB00-BDB6FED2C9E1}" type="slidenum">
              <a:rPr lang="zh-CN" altLang="en-GB"/>
              <a:pPr>
                <a:defRPr/>
              </a:pPr>
              <a:t>‹#›</a:t>
            </a:fld>
            <a:endParaRPr lang="en-GB" altLang="zh-CN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95A06-9A41-4640-9BFB-16D3D009AB32}" type="slidenum">
              <a:rPr lang="zh-CN" altLang="en-GB"/>
              <a:pPr>
                <a:defRPr/>
              </a:pPr>
              <a:t>‹#›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 dirty="0"/>
          </a:p>
          <a:p>
            <a:pPr>
              <a:defRPr/>
            </a:pPr>
            <a:endParaRPr lang="zh-CN" alt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90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endParaRPr lang="en-GB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400"/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 dirty="0"/>
          </a:p>
          <a:p>
            <a:pPr>
              <a:defRPr/>
            </a:pPr>
            <a:endParaRPr lang="zh-CN" alt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8E7686E1-B32B-413D-A05C-02B0621EDBC4}" type="slidenum">
              <a:rPr lang="zh-CN" altLang="en-GB"/>
              <a:pPr>
                <a:defRPr/>
              </a:pPr>
              <a:t>‹#›</a:t>
            </a:fld>
            <a:endParaRPr lang="en-GB" altLang="zh-CN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90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endParaRPr lang="en-GB" altLang="zh-CN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400"/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 dirty="0"/>
          </a:p>
          <a:p>
            <a:pPr>
              <a:defRPr/>
            </a:pPr>
            <a:endParaRPr lang="zh-CN" alt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 eaLnBrk="0" hangingPunct="0"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88953084-4980-4861-B017-0755ED6AA566}" type="slidenum">
              <a:rPr lang="zh-CN" altLang="en-GB"/>
              <a:pPr>
                <a:defRPr/>
              </a:pPr>
              <a:t>‹#›</a:t>
            </a:fld>
            <a:endParaRPr lang="en-GB" altLang="zh-CN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90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endParaRPr lang="en-GB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400"/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 dirty="0"/>
          </a:p>
          <a:p>
            <a:pPr>
              <a:defRPr/>
            </a:pPr>
            <a:endParaRPr lang="zh-CN" alt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E481F3D1-6EE0-4963-9CD4-8A27E861BC5F}" type="slidenum">
              <a:rPr lang="zh-CN" altLang="en-GB"/>
              <a:pPr>
                <a:defRPr/>
              </a:pPr>
              <a:t>‹#›</a:t>
            </a:fld>
            <a:endParaRPr lang="en-GB" altLang="zh-CN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90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endParaRPr lang="en-GB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400"/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 dirty="0"/>
          </a:p>
          <a:p>
            <a:pPr>
              <a:defRPr/>
            </a:pPr>
            <a:endParaRPr lang="zh-CN" alt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BDBF3611-7DCE-4FBC-9853-B9CCD07A31DA}" type="slidenum">
              <a:rPr lang="zh-CN" altLang="en-GB"/>
              <a:pPr>
                <a:defRPr/>
              </a:pPr>
              <a:t>‹#›</a:t>
            </a:fld>
            <a:endParaRPr lang="en-GB" altLang="zh-CN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C1BDA-EC5F-4B30-810F-52485A692FF4}" type="slidenum">
              <a:rPr lang="zh-CN" altLang="en-GB"/>
              <a:pPr>
                <a:defRPr/>
              </a:pPr>
              <a:t>‹#›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 dirty="0"/>
          </a:p>
          <a:p>
            <a:pPr>
              <a:defRPr/>
            </a:pPr>
            <a:endParaRPr lang="zh-CN" alt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39243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600200"/>
            <a:ext cx="39243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BBBB9-B40C-4C09-BE34-4926519C773D}" type="slidenum">
              <a:rPr lang="zh-CN" altLang="en-GB"/>
              <a:pPr>
                <a:defRPr/>
              </a:pPr>
              <a:t>‹#›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 dirty="0"/>
          </a:p>
          <a:p>
            <a:pPr>
              <a:defRPr/>
            </a:pPr>
            <a:endParaRPr lang="zh-CN" alt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2F2F8-F259-40A5-A811-2DC89B5D00C7}" type="slidenum">
              <a:rPr lang="zh-CN" altLang="en-GB"/>
              <a:pPr>
                <a:defRPr/>
              </a:pPr>
              <a:t>‹#›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 dirty="0"/>
          </a:p>
          <a:p>
            <a:pPr>
              <a:defRPr/>
            </a:pPr>
            <a:endParaRPr lang="zh-CN" alt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196C7-83F6-41DA-A4FC-29C3255F90FA}" type="slidenum">
              <a:rPr lang="zh-CN" altLang="en-GB"/>
              <a:pPr>
                <a:defRPr/>
              </a:pPr>
              <a:t>‹#›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 dirty="0"/>
          </a:p>
          <a:p>
            <a:pPr>
              <a:defRPr/>
            </a:pPr>
            <a:endParaRPr lang="zh-CN" alt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3ABDA-0FF6-4BA5-BA63-2E14C1BBB31D}" type="slidenum">
              <a:rPr lang="zh-CN" altLang="en-GB"/>
              <a:pPr>
                <a:defRPr/>
              </a:pPr>
              <a:t>‹#›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 dirty="0"/>
          </a:p>
          <a:p>
            <a:pPr>
              <a:defRPr/>
            </a:pPr>
            <a:endParaRPr lang="zh-CN" alt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C21D5-3B6D-481A-8A60-BBEF54249A5A}" type="slidenum">
              <a:rPr lang="zh-CN" altLang="en-GB"/>
              <a:pPr>
                <a:defRPr/>
              </a:pPr>
              <a:t>‹#›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 dirty="0"/>
          </a:p>
          <a:p>
            <a:pPr>
              <a:defRPr/>
            </a:pPr>
            <a:endParaRPr lang="zh-CN" alt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9F29E-AF69-4756-BB4C-4D8B1E52684C}" type="slidenum">
              <a:rPr lang="zh-CN" altLang="en-GB"/>
              <a:pPr>
                <a:defRPr/>
              </a:pPr>
              <a:t>‹#›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 dirty="0"/>
          </a:p>
          <a:p>
            <a:pPr>
              <a:defRPr/>
            </a:pPr>
            <a:endParaRPr lang="zh-CN" alt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6324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3" rIns="91408" bIns="457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smtClean="0"/>
              <a:t>Click to edit Master 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00200"/>
            <a:ext cx="8001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3" rIns="91408" bIns="457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smtClean="0"/>
              <a:t> Click to edit Master text styles</a:t>
            </a:r>
          </a:p>
          <a:p>
            <a:pPr lvl="1"/>
            <a:r>
              <a:rPr lang="en-GB" altLang="zh-CN" smtClean="0"/>
              <a:t> Second level</a:t>
            </a:r>
          </a:p>
          <a:p>
            <a:pPr lvl="2"/>
            <a:r>
              <a:rPr lang="en-GB" altLang="zh-CN" smtClean="0"/>
              <a:t> Third level</a:t>
            </a:r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50863" y="63341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8" tIns="45703" rIns="91408" bIns="45703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FontTx/>
              <a:buNone/>
              <a:defRPr sz="900">
                <a:solidFill>
                  <a:srgbClr val="003399"/>
                </a:solidFill>
                <a:ea typeface="SimSun" pitchFamily="2" charset="-122"/>
                <a:cs typeface="Arial Unicode MS" pitchFamily="34" charset="-122"/>
              </a:defRPr>
            </a:lvl1pPr>
          </a:lstStyle>
          <a:p>
            <a:pPr>
              <a:defRPr/>
            </a:pPr>
            <a:endParaRPr lang="en-GB" altLang="zh-CN" dirty="0"/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2613" y="6334125"/>
            <a:ext cx="190341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8" tIns="45703" rIns="91408" bIns="45703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FontTx/>
              <a:buNone/>
              <a:defRPr sz="1200">
                <a:solidFill>
                  <a:srgbClr val="003399"/>
                </a:solidFill>
                <a:ea typeface="SimSun" pitchFamily="2" charset="-122"/>
                <a:cs typeface="Arial Unicode MS" pitchFamily="34" charset="-122"/>
              </a:defRPr>
            </a:lvl1pPr>
          </a:lstStyle>
          <a:p>
            <a:pPr>
              <a:defRPr/>
            </a:pPr>
            <a:fld id="{CA3CEDB9-D36D-434F-A991-4FA65349A5A9}" type="slidenum">
              <a:rPr lang="zh-CN" altLang="en-GB"/>
              <a:pPr>
                <a:defRPr/>
              </a:pPr>
              <a:t>‹#›</a:t>
            </a:fld>
            <a:endParaRPr lang="en-GB" altLang="zh-CN" dirty="0"/>
          </a:p>
        </p:txBody>
      </p:sp>
      <p:sp>
        <p:nvSpPr>
          <p:cNvPr id="125958" name="Rectangle 6"/>
          <p:cNvSpPr>
            <a:spLocks noChangeArrowheads="1"/>
          </p:cNvSpPr>
          <p:nvPr/>
        </p:nvSpPr>
        <p:spPr bwMode="auto">
          <a:xfrm>
            <a:off x="0" y="6604000"/>
            <a:ext cx="9144000" cy="25400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Font typeface="Wingdings" pitchFamily="2" charset="2"/>
              <a:buChar char="•"/>
              <a:defRPr/>
            </a:pPr>
            <a:endParaRPr lang="en-US" dirty="0">
              <a:solidFill>
                <a:srgbClr val="000000"/>
              </a:solidFill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25959" name="Rectangle 7"/>
          <p:cNvSpPr>
            <a:spLocks noChangeArrowheads="1"/>
          </p:cNvSpPr>
          <p:nvPr/>
        </p:nvSpPr>
        <p:spPr bwMode="auto">
          <a:xfrm>
            <a:off x="0" y="0"/>
            <a:ext cx="9144000" cy="25400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Font typeface="Wingdings" pitchFamily="2" charset="2"/>
              <a:buChar char="•"/>
              <a:defRPr/>
            </a:pPr>
            <a:endParaRPr lang="en-US" dirty="0">
              <a:solidFill>
                <a:srgbClr val="000000"/>
              </a:solidFill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2596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7538" y="633412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8" tIns="45703" rIns="91408" bIns="45703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FontTx/>
              <a:buNone/>
              <a:defRPr sz="1400">
                <a:solidFill>
                  <a:srgbClr val="333399"/>
                </a:solidFill>
                <a:latin typeface="Times" pitchFamily="18" charset="0"/>
                <a:ea typeface="SimSun" pitchFamily="2" charset="-122"/>
                <a:cs typeface="Arial Unicode MS" pitchFamily="34" charset="-122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 dirty="0"/>
          </a:p>
          <a:p>
            <a:pPr>
              <a:defRPr/>
            </a:pPr>
            <a:endParaRPr lang="zh-CN" altLang="en-GB"/>
          </a:p>
        </p:txBody>
      </p:sp>
      <p:pic>
        <p:nvPicPr>
          <p:cNvPr id="35849" name="Picture 10" descr="full colou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43800" y="374650"/>
            <a:ext cx="12446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6600"/>
          </a:solidFill>
          <a:latin typeface="+mj-lt"/>
          <a:ea typeface="+mj-ea"/>
          <a:cs typeface="SimSun" pitchFamily="2" charset="-12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6600"/>
          </a:solidFill>
          <a:latin typeface="Arial" charset="0"/>
          <a:ea typeface="Arial Unicode MS" pitchFamily="34" charset="-122"/>
          <a:cs typeface="SimSun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6600"/>
          </a:solidFill>
          <a:latin typeface="Arial" charset="0"/>
          <a:ea typeface="Arial Unicode MS" pitchFamily="34" charset="-122"/>
          <a:cs typeface="SimSun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6600"/>
          </a:solidFill>
          <a:latin typeface="Arial" charset="0"/>
          <a:ea typeface="Arial Unicode MS" pitchFamily="34" charset="-122"/>
          <a:cs typeface="SimSun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6600"/>
          </a:solidFill>
          <a:latin typeface="Arial" charset="0"/>
          <a:ea typeface="Arial Unicode MS" pitchFamily="34" charset="-122"/>
          <a:cs typeface="SimSun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FF6600"/>
          </a:solidFill>
          <a:latin typeface="Arial" charset="0"/>
          <a:ea typeface="Arial Unicode MS" pitchFamily="34" charset="-122"/>
          <a:cs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FF6600"/>
          </a:solidFill>
          <a:latin typeface="Arial" charset="0"/>
          <a:ea typeface="Arial Unicode MS" pitchFamily="34" charset="-122"/>
          <a:cs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FF6600"/>
          </a:solidFill>
          <a:latin typeface="Arial" charset="0"/>
          <a:ea typeface="Arial Unicode MS" pitchFamily="34" charset="-122"/>
          <a:cs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FF6600"/>
          </a:solidFill>
          <a:latin typeface="Arial" charset="0"/>
          <a:ea typeface="Arial Unicode MS" pitchFamily="34" charset="-122"/>
          <a:cs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5"/>
        </a:buBlip>
        <a:defRPr sz="2400">
          <a:solidFill>
            <a:srgbClr val="003399"/>
          </a:solidFill>
          <a:latin typeface="+mn-lt"/>
          <a:ea typeface="+mn-ea"/>
          <a:cs typeface="SimSun" pitchFamily="2" charset="-122"/>
        </a:defRPr>
      </a:lvl1pPr>
      <a:lvl2pPr marL="338138" indent="4763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Blip>
          <a:blip r:embed="rId16"/>
        </a:buBlip>
        <a:defRPr sz="2000">
          <a:solidFill>
            <a:srgbClr val="003399"/>
          </a:solidFill>
          <a:latin typeface="+mn-lt"/>
          <a:ea typeface="+mn-ea"/>
          <a:cs typeface="SimSun" pitchFamily="2" charset="-122"/>
        </a:defRPr>
      </a:lvl2pPr>
      <a:lvl3pPr marL="681038" indent="233363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Blip>
          <a:blip r:embed="rId15"/>
        </a:buBlip>
        <a:defRPr>
          <a:solidFill>
            <a:schemeClr val="accent2"/>
          </a:solidFill>
          <a:latin typeface="+mn-lt"/>
          <a:ea typeface="+mn-ea"/>
          <a:cs typeface="SimSun" pitchFamily="2" charset="-122"/>
        </a:defRPr>
      </a:lvl3pPr>
      <a:lvl4pPr marL="1030288" indent="63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2000" i="1">
          <a:solidFill>
            <a:srgbClr val="003399"/>
          </a:solidFill>
          <a:latin typeface="+mn-lt"/>
          <a:ea typeface="+mn-ea"/>
          <a:cs typeface="SimSun" pitchFamily="2" charset="-122"/>
        </a:defRPr>
      </a:lvl4pPr>
      <a:lvl5pPr marL="1374775" indent="454025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03399"/>
          </a:solidFill>
          <a:latin typeface="+mn-ea"/>
          <a:ea typeface="+mn-ea"/>
          <a:cs typeface="SimSun" pitchFamily="2" charset="-122"/>
        </a:defRPr>
      </a:lvl5pPr>
      <a:lvl6pPr marL="1831975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399"/>
          </a:solidFill>
          <a:latin typeface="+mn-ea"/>
          <a:ea typeface="+mn-ea"/>
          <a:cs typeface="+mn-cs"/>
        </a:defRPr>
      </a:lvl6pPr>
      <a:lvl7pPr marL="2289175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399"/>
          </a:solidFill>
          <a:latin typeface="+mn-ea"/>
          <a:ea typeface="+mn-ea"/>
          <a:cs typeface="+mn-cs"/>
        </a:defRPr>
      </a:lvl7pPr>
      <a:lvl8pPr marL="2746375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399"/>
          </a:solidFill>
          <a:latin typeface="+mn-ea"/>
          <a:ea typeface="+mn-ea"/>
          <a:cs typeface="+mn-cs"/>
        </a:defRPr>
      </a:lvl8pPr>
      <a:lvl9pPr marL="3203575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399"/>
          </a:solidFill>
          <a:latin typeface="+mn-ea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4340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4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ea typeface="+mn-ea"/>
                <a:cs typeface="Arial Unicode MS" pitchFamily="34" charset="-122"/>
              </a:defRPr>
            </a:lvl1pPr>
          </a:lstStyle>
          <a:p>
            <a:pPr>
              <a:defRPr/>
            </a:pPr>
            <a:endParaRPr lang="en-GB" altLang="zh-CN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rgbClr val="333399"/>
                </a:solidFill>
                <a:ea typeface="+mn-ea"/>
                <a:cs typeface="Arial Unicode MS" pitchFamily="34" charset="-122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 dirty="0"/>
          </a:p>
          <a:p>
            <a:pPr>
              <a:defRPr/>
            </a:pPr>
            <a:endParaRPr lang="zh-CN" alt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ea typeface="+mn-ea"/>
                <a:cs typeface="Arial Unicode MS" pitchFamily="34" charset="-122"/>
              </a:defRPr>
            </a:lvl1pPr>
          </a:lstStyle>
          <a:p>
            <a:pPr>
              <a:defRPr/>
            </a:pPr>
            <a:fld id="{E8A6E9E4-6882-4095-BA14-678C1C010B4C}" type="slidenum">
              <a:rPr lang="zh-CN" altLang="en-GB"/>
              <a:pPr>
                <a:defRPr/>
              </a:pPr>
              <a:t>‹#›</a:t>
            </a:fld>
            <a:endParaRPr lang="en-GB" altLang="zh-CN" dirty="0"/>
          </a:p>
        </p:txBody>
      </p:sp>
      <p:grpSp>
        <p:nvGrpSpPr>
          <p:cNvPr id="14345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dirty="0">
                <a:ea typeface="+mn-ea"/>
                <a:cs typeface="Times New Roman" pitchFamily="18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dirty="0">
                <a:ea typeface="+mn-ea"/>
                <a:cs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file:///E:\PAT1\PAT%202.6\PAT.GUI\bin\Release\PAT.Launcher.exe" TargetMode="Externa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3400" y="762000"/>
            <a:ext cx="79248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i="1" dirty="0" smtClean="0"/>
              <a:t>Fair Model Checking with Process Counter Abstraction</a:t>
            </a:r>
            <a:endParaRPr lang="en-US" sz="3500" dirty="0"/>
          </a:p>
        </p:txBody>
      </p:sp>
      <p:sp>
        <p:nvSpPr>
          <p:cNvPr id="28674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819400"/>
            <a:ext cx="6477000" cy="1981200"/>
          </a:xfrm>
        </p:spPr>
        <p:txBody>
          <a:bodyPr/>
          <a:lstStyle/>
          <a:p>
            <a:pPr marR="0" eaLnBrk="1" hangingPunct="1"/>
            <a:r>
              <a:rPr lang="en-US" sz="1800" u="sng" dirty="0" smtClean="0"/>
              <a:t>J. Sun</a:t>
            </a:r>
            <a:r>
              <a:rPr lang="en-US" sz="1800" dirty="0" smtClean="0"/>
              <a:t>, Y. Liu, A. </a:t>
            </a:r>
            <a:r>
              <a:rPr lang="en-US" sz="1800" dirty="0" err="1" smtClean="0"/>
              <a:t>Roychoudhury</a:t>
            </a:r>
            <a:r>
              <a:rPr lang="en-US" sz="1800" dirty="0" smtClean="0"/>
              <a:t>, S. Liu and J. S. Dong</a:t>
            </a:r>
          </a:p>
          <a:p>
            <a:pPr marR="0" eaLnBrk="1" hangingPunct="1"/>
            <a:r>
              <a:rPr lang="en-US" sz="1800" dirty="0" smtClean="0"/>
              <a:t>School of Computing</a:t>
            </a:r>
          </a:p>
          <a:p>
            <a:pPr marR="0" eaLnBrk="1" hangingPunct="1"/>
            <a:r>
              <a:rPr lang="en-US" sz="1800" dirty="0" smtClean="0"/>
              <a:t>National University of Singapore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Always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F62BA-528A-4DD8-B1A5-20EEA374516F}" type="slidenum">
              <a:rPr lang="zh-CN" altLang="en-GB" smtClean="0"/>
              <a:pPr>
                <a:defRPr/>
              </a:pPr>
              <a:t>10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grpSp>
        <p:nvGrpSpPr>
          <p:cNvPr id="3" name="Group 85"/>
          <p:cNvGrpSpPr/>
          <p:nvPr/>
        </p:nvGrpSpPr>
        <p:grpSpPr>
          <a:xfrm>
            <a:off x="1066800" y="1981200"/>
            <a:ext cx="6934200" cy="1600200"/>
            <a:chOff x="1066800" y="2438400"/>
            <a:chExt cx="6934200" cy="1600200"/>
          </a:xfrm>
        </p:grpSpPr>
        <p:sp>
          <p:nvSpPr>
            <p:cNvPr id="16" name="Oval 15"/>
            <p:cNvSpPr/>
            <p:nvPr/>
          </p:nvSpPr>
          <p:spPr>
            <a:xfrm>
              <a:off x="17526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C2</a:t>
              </a:r>
              <a:endParaRPr lang="en-US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36576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C1</a:t>
              </a:r>
              <a:endParaRPr lang="en-US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55626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C0</a:t>
              </a:r>
              <a:endParaRPr lang="en-US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73152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C3</a:t>
              </a:r>
              <a:endParaRPr lang="en-US" dirty="0"/>
            </a:p>
          </p:txBody>
        </p:sp>
        <p:cxnSp>
          <p:nvCxnSpPr>
            <p:cNvPr id="35" name="Elbow Connector 34"/>
            <p:cNvCxnSpPr>
              <a:stCxn id="18" idx="7"/>
              <a:endCxn id="19" idx="0"/>
            </p:cNvCxnSpPr>
            <p:nvPr/>
          </p:nvCxnSpPr>
          <p:spPr>
            <a:xfrm rot="5400000" flipH="1" flipV="1">
              <a:off x="6874281" y="2321687"/>
              <a:ext cx="57505" cy="1510133"/>
            </a:xfrm>
            <a:prstGeom prst="bentConnector3">
              <a:avLst>
                <a:gd name="adj1" fmla="val 497531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Elbow Connector 40"/>
            <p:cNvCxnSpPr>
              <a:stCxn id="19" idx="4"/>
              <a:endCxn id="18" idx="5"/>
            </p:cNvCxnSpPr>
            <p:nvPr/>
          </p:nvCxnSpPr>
          <p:spPr>
            <a:xfrm rot="5400000" flipH="1">
              <a:off x="6874281" y="2656850"/>
              <a:ext cx="57505" cy="1510133"/>
            </a:xfrm>
            <a:prstGeom prst="bentConnector3">
              <a:avLst>
                <a:gd name="adj1" fmla="val -397531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hape 53"/>
            <p:cNvCxnSpPr>
              <a:stCxn id="16" idx="0"/>
              <a:endCxn id="16" idx="2"/>
            </p:cNvCxnSpPr>
            <p:nvPr/>
          </p:nvCxnSpPr>
          <p:spPr>
            <a:xfrm rot="16200000" flipH="1" flipV="1">
              <a:off x="1825883" y="2974717"/>
              <a:ext cx="196334" cy="342900"/>
            </a:xfrm>
            <a:prstGeom prst="bentConnector4">
              <a:avLst>
                <a:gd name="adj1" fmla="val -116434"/>
                <a:gd name="adj2" fmla="val 293651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hape 56"/>
            <p:cNvCxnSpPr>
              <a:stCxn id="16" idx="4"/>
              <a:endCxn id="16" idx="2"/>
            </p:cNvCxnSpPr>
            <p:nvPr/>
          </p:nvCxnSpPr>
          <p:spPr>
            <a:xfrm rot="5400000" flipH="1">
              <a:off x="1825883" y="3171051"/>
              <a:ext cx="196334" cy="342900"/>
            </a:xfrm>
            <a:prstGeom prst="bentConnector4">
              <a:avLst>
                <a:gd name="adj1" fmla="val -116434"/>
                <a:gd name="adj2" fmla="val 293651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4419600" y="24500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startread</a:t>
              </a:r>
              <a:endParaRPr lang="en-US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400800" y="24500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startwrite</a:t>
              </a:r>
              <a:endParaRPr lang="en-US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400800" y="36692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stopwrite</a:t>
              </a:r>
              <a:endParaRPr lang="en-US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419600" y="36576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514600" y="24384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startread</a:t>
              </a:r>
              <a:endParaRPr lang="en-US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514600" y="36692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endParaRPr lang="en-US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066800" y="36576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endParaRPr lang="en-US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066800" y="24384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startread</a:t>
              </a:r>
              <a:endParaRPr lang="en-US" dirty="0"/>
            </a:p>
          </p:txBody>
        </p:sp>
        <p:cxnSp>
          <p:nvCxnSpPr>
            <p:cNvPr id="72" name="Elbow Connector 71"/>
            <p:cNvCxnSpPr>
              <a:stCxn id="18" idx="1"/>
              <a:endCxn id="17" idx="7"/>
            </p:cNvCxnSpPr>
            <p:nvPr/>
          </p:nvCxnSpPr>
          <p:spPr>
            <a:xfrm rot="16200000" flipV="1">
              <a:off x="4953000" y="2395472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Elbow Connector 72"/>
            <p:cNvCxnSpPr>
              <a:stCxn id="17" idx="1"/>
              <a:endCxn id="16" idx="7"/>
            </p:cNvCxnSpPr>
            <p:nvPr/>
          </p:nvCxnSpPr>
          <p:spPr>
            <a:xfrm rot="16200000" flipV="1">
              <a:off x="3048000" y="2395472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Elbow Connector 76"/>
            <p:cNvCxnSpPr>
              <a:stCxn id="16" idx="5"/>
              <a:endCxn id="17" idx="3"/>
            </p:cNvCxnSpPr>
            <p:nvPr/>
          </p:nvCxnSpPr>
          <p:spPr>
            <a:xfrm rot="16200000" flipH="1">
              <a:off x="3048000" y="2673130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Elbow Connector 78"/>
            <p:cNvCxnSpPr>
              <a:stCxn id="17" idx="5"/>
              <a:endCxn id="18" idx="3"/>
            </p:cNvCxnSpPr>
            <p:nvPr/>
          </p:nvCxnSpPr>
          <p:spPr>
            <a:xfrm rot="16200000" flipH="1">
              <a:off x="4953000" y="2673130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762000" y="4999672"/>
            <a:ext cx="754380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Given a loop L in the abstract transition system,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always(L) = The set of local states from where there are processes, which are ready to make progress, throughout the execution of L.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e.g., always (&lt;C0, C3&gt;) = Ø;  always (&lt;C2&gt;) = {R0, R1}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90600" y="3733800"/>
            <a:ext cx="723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C0: R0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R1  0; W0 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W1  0; Writing = false; counter = 0</a:t>
            </a:r>
          </a:p>
          <a:p>
            <a:r>
              <a:rPr lang="en-US" dirty="0" smtClean="0"/>
              <a:t>C1: R0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R1  1; W0 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W1  0; Writing = false; counter = 1</a:t>
            </a:r>
          </a:p>
          <a:p>
            <a:r>
              <a:rPr lang="en-US" dirty="0" smtClean="0"/>
              <a:t>C2: R0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R1  </a:t>
            </a:r>
            <a:r>
              <a:rPr lang="en-US" b="1" dirty="0" smtClean="0">
                <a:sym typeface="Wingdings" pitchFamily="2" charset="2"/>
              </a:rPr>
              <a:t>∞</a:t>
            </a:r>
            <a:r>
              <a:rPr lang="en-US" dirty="0" smtClean="0">
                <a:sym typeface="Wingdings" pitchFamily="2" charset="2"/>
              </a:rPr>
              <a:t>; W0 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W1  0; Writing = false; counter = </a:t>
            </a:r>
            <a:r>
              <a:rPr lang="en-US" b="1" dirty="0" smtClean="0">
                <a:sym typeface="Wingdings" pitchFamily="2" charset="2"/>
              </a:rPr>
              <a:t>∞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/>
              <a:t>C3: R0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R1  0; W0 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W1  1; Writing = true; counter = 0 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29" name="Straight Arrow Connector 28"/>
          <p:cNvCxnSpPr>
            <a:endCxn id="18" idx="0"/>
          </p:cNvCxnSpPr>
          <p:nvPr/>
        </p:nvCxnSpPr>
        <p:spPr>
          <a:xfrm rot="5400000">
            <a:off x="5695950" y="2343150"/>
            <a:ext cx="4572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F62BA-528A-4DD8-B1A5-20EEA374516F}" type="slidenum">
              <a:rPr lang="zh-CN" altLang="en-GB" smtClean="0"/>
              <a:pPr>
                <a:defRPr/>
              </a:pPr>
              <a:t>11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grpSp>
        <p:nvGrpSpPr>
          <p:cNvPr id="3" name="Group 85"/>
          <p:cNvGrpSpPr/>
          <p:nvPr/>
        </p:nvGrpSpPr>
        <p:grpSpPr>
          <a:xfrm>
            <a:off x="1066800" y="1981200"/>
            <a:ext cx="6934200" cy="1600200"/>
            <a:chOff x="1066800" y="2438400"/>
            <a:chExt cx="6934200" cy="1600200"/>
          </a:xfrm>
        </p:grpSpPr>
        <p:sp>
          <p:nvSpPr>
            <p:cNvPr id="16" name="Oval 15"/>
            <p:cNvSpPr/>
            <p:nvPr/>
          </p:nvSpPr>
          <p:spPr>
            <a:xfrm>
              <a:off x="17526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C2</a:t>
              </a:r>
              <a:endParaRPr lang="en-US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36576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C1</a:t>
              </a:r>
              <a:endParaRPr lang="en-US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55626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C0</a:t>
              </a:r>
              <a:endParaRPr lang="en-US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73152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C3</a:t>
              </a:r>
              <a:endParaRPr lang="en-US" dirty="0"/>
            </a:p>
          </p:txBody>
        </p:sp>
        <p:cxnSp>
          <p:nvCxnSpPr>
            <p:cNvPr id="35" name="Elbow Connector 34"/>
            <p:cNvCxnSpPr>
              <a:stCxn id="18" idx="7"/>
              <a:endCxn id="19" idx="0"/>
            </p:cNvCxnSpPr>
            <p:nvPr/>
          </p:nvCxnSpPr>
          <p:spPr>
            <a:xfrm rot="5400000" flipH="1" flipV="1">
              <a:off x="6874281" y="2321687"/>
              <a:ext cx="57505" cy="1510133"/>
            </a:xfrm>
            <a:prstGeom prst="bentConnector3">
              <a:avLst>
                <a:gd name="adj1" fmla="val 497531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Elbow Connector 40"/>
            <p:cNvCxnSpPr>
              <a:stCxn id="19" idx="4"/>
              <a:endCxn id="18" idx="5"/>
            </p:cNvCxnSpPr>
            <p:nvPr/>
          </p:nvCxnSpPr>
          <p:spPr>
            <a:xfrm rot="5400000" flipH="1">
              <a:off x="6874281" y="2656850"/>
              <a:ext cx="57505" cy="1510133"/>
            </a:xfrm>
            <a:prstGeom prst="bentConnector3">
              <a:avLst>
                <a:gd name="adj1" fmla="val -397531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hape 53"/>
            <p:cNvCxnSpPr>
              <a:stCxn id="16" idx="0"/>
              <a:endCxn id="16" idx="2"/>
            </p:cNvCxnSpPr>
            <p:nvPr/>
          </p:nvCxnSpPr>
          <p:spPr>
            <a:xfrm rot="16200000" flipH="1" flipV="1">
              <a:off x="1825883" y="2974717"/>
              <a:ext cx="196334" cy="342900"/>
            </a:xfrm>
            <a:prstGeom prst="bentConnector4">
              <a:avLst>
                <a:gd name="adj1" fmla="val -116434"/>
                <a:gd name="adj2" fmla="val 293651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hape 56"/>
            <p:cNvCxnSpPr>
              <a:stCxn id="16" idx="4"/>
              <a:endCxn id="16" idx="2"/>
            </p:cNvCxnSpPr>
            <p:nvPr/>
          </p:nvCxnSpPr>
          <p:spPr>
            <a:xfrm rot="5400000" flipH="1">
              <a:off x="1825883" y="3171051"/>
              <a:ext cx="196334" cy="342900"/>
            </a:xfrm>
            <a:prstGeom prst="bentConnector4">
              <a:avLst>
                <a:gd name="adj1" fmla="val -116434"/>
                <a:gd name="adj2" fmla="val 293651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4419600" y="24500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startread</a:t>
              </a:r>
              <a:endParaRPr lang="en-US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400800" y="24500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startwrite</a:t>
              </a:r>
              <a:endParaRPr lang="en-US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400800" y="36692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stopwrite</a:t>
              </a:r>
              <a:endParaRPr lang="en-US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419600" y="36576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514600" y="24384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startread</a:t>
              </a:r>
              <a:endParaRPr lang="en-US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514600" y="36692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endParaRPr lang="en-US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066800" y="36576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endParaRPr lang="en-US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066800" y="24384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startread</a:t>
              </a:r>
              <a:endParaRPr lang="en-US" dirty="0"/>
            </a:p>
          </p:txBody>
        </p:sp>
        <p:cxnSp>
          <p:nvCxnSpPr>
            <p:cNvPr id="72" name="Elbow Connector 71"/>
            <p:cNvCxnSpPr>
              <a:stCxn id="18" idx="1"/>
              <a:endCxn id="17" idx="7"/>
            </p:cNvCxnSpPr>
            <p:nvPr/>
          </p:nvCxnSpPr>
          <p:spPr>
            <a:xfrm rot="16200000" flipV="1">
              <a:off x="4953000" y="2395472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Elbow Connector 72"/>
            <p:cNvCxnSpPr>
              <a:stCxn id="17" idx="1"/>
              <a:endCxn id="16" idx="7"/>
            </p:cNvCxnSpPr>
            <p:nvPr/>
          </p:nvCxnSpPr>
          <p:spPr>
            <a:xfrm rot="16200000" flipV="1">
              <a:off x="3048000" y="2395472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Elbow Connector 76"/>
            <p:cNvCxnSpPr>
              <a:stCxn id="16" idx="5"/>
              <a:endCxn id="17" idx="3"/>
            </p:cNvCxnSpPr>
            <p:nvPr/>
          </p:nvCxnSpPr>
          <p:spPr>
            <a:xfrm rot="16200000" flipH="1">
              <a:off x="3048000" y="2673130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Elbow Connector 78"/>
            <p:cNvCxnSpPr>
              <a:stCxn id="17" idx="5"/>
              <a:endCxn id="18" idx="3"/>
            </p:cNvCxnSpPr>
            <p:nvPr/>
          </p:nvCxnSpPr>
          <p:spPr>
            <a:xfrm rot="16200000" flipH="1">
              <a:off x="4953000" y="2673130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762000" y="4999672"/>
            <a:ext cx="754380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Given a loop L in the abstract transition system,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once(L) = The set of local states from where there is a process which are ready to make progress, at least  once during the execution of L.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e.g., once(&lt;C0, C3&gt;) = {R0, W0, W1}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90600" y="3733800"/>
            <a:ext cx="723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C0: R0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R1  0; W0 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W1  0; Writing = false; counter = 0</a:t>
            </a:r>
          </a:p>
          <a:p>
            <a:r>
              <a:rPr lang="en-US" dirty="0" smtClean="0"/>
              <a:t>C1: R0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R1  1; W0 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W1  0; Writing = false; counter = 1</a:t>
            </a:r>
          </a:p>
          <a:p>
            <a:r>
              <a:rPr lang="en-US" dirty="0" smtClean="0"/>
              <a:t>C2: R0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R1  </a:t>
            </a:r>
            <a:r>
              <a:rPr lang="en-US" b="1" dirty="0" smtClean="0">
                <a:sym typeface="Wingdings" pitchFamily="2" charset="2"/>
              </a:rPr>
              <a:t>∞</a:t>
            </a:r>
            <a:r>
              <a:rPr lang="en-US" dirty="0" smtClean="0">
                <a:sym typeface="Wingdings" pitchFamily="2" charset="2"/>
              </a:rPr>
              <a:t>; W0 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W1  0; Writing = false; counter = </a:t>
            </a:r>
            <a:r>
              <a:rPr lang="en-US" b="1" dirty="0" smtClean="0">
                <a:sym typeface="Wingdings" pitchFamily="2" charset="2"/>
              </a:rPr>
              <a:t>∞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/>
              <a:t>C3: R0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R1  0; W0 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W1  1; Writing = true; counter = 0 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29" name="Straight Arrow Connector 28"/>
          <p:cNvCxnSpPr>
            <a:endCxn id="18" idx="0"/>
          </p:cNvCxnSpPr>
          <p:nvPr/>
        </p:nvCxnSpPr>
        <p:spPr>
          <a:xfrm rot="5400000">
            <a:off x="5695950" y="2343150"/>
            <a:ext cx="4572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F62BA-528A-4DD8-B1A5-20EEA374516F}" type="slidenum">
              <a:rPr lang="zh-CN" altLang="en-GB" smtClean="0"/>
              <a:pPr>
                <a:defRPr/>
              </a:pPr>
              <a:t>12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grpSp>
        <p:nvGrpSpPr>
          <p:cNvPr id="3" name="Group 85"/>
          <p:cNvGrpSpPr/>
          <p:nvPr/>
        </p:nvGrpSpPr>
        <p:grpSpPr>
          <a:xfrm>
            <a:off x="1066800" y="1981200"/>
            <a:ext cx="6934200" cy="1600200"/>
            <a:chOff x="1066800" y="2438400"/>
            <a:chExt cx="6934200" cy="1600200"/>
          </a:xfrm>
        </p:grpSpPr>
        <p:sp>
          <p:nvSpPr>
            <p:cNvPr id="16" name="Oval 15"/>
            <p:cNvSpPr/>
            <p:nvPr/>
          </p:nvSpPr>
          <p:spPr>
            <a:xfrm>
              <a:off x="17526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C2</a:t>
              </a:r>
              <a:endParaRPr lang="en-US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36576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C1</a:t>
              </a:r>
              <a:endParaRPr lang="en-US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55626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C0</a:t>
              </a:r>
              <a:endParaRPr lang="en-US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73152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C3</a:t>
              </a:r>
              <a:endParaRPr lang="en-US" dirty="0"/>
            </a:p>
          </p:txBody>
        </p:sp>
        <p:cxnSp>
          <p:nvCxnSpPr>
            <p:cNvPr id="35" name="Elbow Connector 34"/>
            <p:cNvCxnSpPr>
              <a:stCxn id="18" idx="7"/>
              <a:endCxn id="19" idx="0"/>
            </p:cNvCxnSpPr>
            <p:nvPr/>
          </p:nvCxnSpPr>
          <p:spPr>
            <a:xfrm rot="5400000" flipH="1" flipV="1">
              <a:off x="6874281" y="2321687"/>
              <a:ext cx="57505" cy="1510133"/>
            </a:xfrm>
            <a:prstGeom prst="bentConnector3">
              <a:avLst>
                <a:gd name="adj1" fmla="val 497531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Elbow Connector 40"/>
            <p:cNvCxnSpPr>
              <a:stCxn id="19" idx="4"/>
              <a:endCxn id="18" idx="5"/>
            </p:cNvCxnSpPr>
            <p:nvPr/>
          </p:nvCxnSpPr>
          <p:spPr>
            <a:xfrm rot="5400000" flipH="1">
              <a:off x="6874281" y="2656850"/>
              <a:ext cx="57505" cy="1510133"/>
            </a:xfrm>
            <a:prstGeom prst="bentConnector3">
              <a:avLst>
                <a:gd name="adj1" fmla="val -397531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hape 53"/>
            <p:cNvCxnSpPr>
              <a:stCxn id="16" idx="0"/>
              <a:endCxn id="16" idx="2"/>
            </p:cNvCxnSpPr>
            <p:nvPr/>
          </p:nvCxnSpPr>
          <p:spPr>
            <a:xfrm rot="16200000" flipH="1" flipV="1">
              <a:off x="1825883" y="2974717"/>
              <a:ext cx="196334" cy="342900"/>
            </a:xfrm>
            <a:prstGeom prst="bentConnector4">
              <a:avLst>
                <a:gd name="adj1" fmla="val -116434"/>
                <a:gd name="adj2" fmla="val 293651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hape 56"/>
            <p:cNvCxnSpPr>
              <a:stCxn id="16" idx="4"/>
              <a:endCxn id="16" idx="2"/>
            </p:cNvCxnSpPr>
            <p:nvPr/>
          </p:nvCxnSpPr>
          <p:spPr>
            <a:xfrm rot="5400000" flipH="1">
              <a:off x="1825883" y="3171051"/>
              <a:ext cx="196334" cy="342900"/>
            </a:xfrm>
            <a:prstGeom prst="bentConnector4">
              <a:avLst>
                <a:gd name="adj1" fmla="val -116434"/>
                <a:gd name="adj2" fmla="val 293651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4419600" y="24500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startread</a:t>
              </a:r>
              <a:endParaRPr lang="en-US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400800" y="24500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startwrite</a:t>
              </a:r>
              <a:endParaRPr lang="en-US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400800" y="36692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stopwrite</a:t>
              </a:r>
              <a:endParaRPr lang="en-US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419600" y="36576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514600" y="24384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startread</a:t>
              </a:r>
              <a:endParaRPr lang="en-US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514600" y="36692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endParaRPr lang="en-US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066800" y="36576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endParaRPr lang="en-US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066800" y="24384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startread</a:t>
              </a:r>
              <a:endParaRPr lang="en-US" dirty="0"/>
            </a:p>
          </p:txBody>
        </p:sp>
        <p:cxnSp>
          <p:nvCxnSpPr>
            <p:cNvPr id="72" name="Elbow Connector 71"/>
            <p:cNvCxnSpPr>
              <a:stCxn id="18" idx="1"/>
              <a:endCxn id="17" idx="7"/>
            </p:cNvCxnSpPr>
            <p:nvPr/>
          </p:nvCxnSpPr>
          <p:spPr>
            <a:xfrm rot="16200000" flipV="1">
              <a:off x="4953000" y="2395472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Elbow Connector 72"/>
            <p:cNvCxnSpPr>
              <a:stCxn id="17" idx="1"/>
              <a:endCxn id="16" idx="7"/>
            </p:cNvCxnSpPr>
            <p:nvPr/>
          </p:nvCxnSpPr>
          <p:spPr>
            <a:xfrm rot="16200000" flipV="1">
              <a:off x="3048000" y="2395472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Elbow Connector 76"/>
            <p:cNvCxnSpPr>
              <a:stCxn id="16" idx="5"/>
              <a:endCxn id="17" idx="3"/>
            </p:cNvCxnSpPr>
            <p:nvPr/>
          </p:nvCxnSpPr>
          <p:spPr>
            <a:xfrm rot="16200000" flipH="1">
              <a:off x="3048000" y="2673130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Elbow Connector 78"/>
            <p:cNvCxnSpPr>
              <a:stCxn id="17" idx="5"/>
              <a:endCxn id="18" idx="3"/>
            </p:cNvCxnSpPr>
            <p:nvPr/>
          </p:nvCxnSpPr>
          <p:spPr>
            <a:xfrm rot="16200000" flipH="1">
              <a:off x="4953000" y="2673130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762000" y="4999672"/>
            <a:ext cx="754380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Given a loop L in the abstract transition system,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leave(L) = The set of local states from where a process leaves during the execution of L.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e.g., leave(&lt;C0, C3&gt;) = {W0, W1}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90600" y="3733800"/>
            <a:ext cx="723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C0: R0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R1  0; W0 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W1  0; Writing = false; counter = 0</a:t>
            </a:r>
          </a:p>
          <a:p>
            <a:r>
              <a:rPr lang="en-US" dirty="0" smtClean="0"/>
              <a:t>C1: R0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R1  1; W0 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W1  0; Writing = false; counter = 1</a:t>
            </a:r>
          </a:p>
          <a:p>
            <a:r>
              <a:rPr lang="en-US" dirty="0" smtClean="0"/>
              <a:t>C2: R0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R1  </a:t>
            </a:r>
            <a:r>
              <a:rPr lang="en-US" b="1" dirty="0" smtClean="0">
                <a:sym typeface="Wingdings" pitchFamily="2" charset="2"/>
              </a:rPr>
              <a:t>∞</a:t>
            </a:r>
            <a:r>
              <a:rPr lang="en-US" dirty="0" smtClean="0">
                <a:sym typeface="Wingdings" pitchFamily="2" charset="2"/>
              </a:rPr>
              <a:t>; W0 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W1  0; Writing = false; counter = </a:t>
            </a:r>
            <a:r>
              <a:rPr lang="en-US" b="1" dirty="0" smtClean="0">
                <a:sym typeface="Wingdings" pitchFamily="2" charset="2"/>
              </a:rPr>
              <a:t>∞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/>
              <a:t>C3: R0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R1  0; W0 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W1  1; Writing = true; counter = 0 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29" name="Straight Arrow Connector 28"/>
          <p:cNvCxnSpPr>
            <a:endCxn id="18" idx="0"/>
          </p:cNvCxnSpPr>
          <p:nvPr/>
        </p:nvCxnSpPr>
        <p:spPr>
          <a:xfrm rot="5400000">
            <a:off x="5695950" y="2343150"/>
            <a:ext cx="4572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Fairness with Abstraction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F62BA-528A-4DD8-B1A5-20EEA374516F}" type="slidenum">
              <a:rPr lang="zh-CN" altLang="en-GB" smtClean="0"/>
              <a:pPr>
                <a:defRPr/>
              </a:pPr>
              <a:t>13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2633008"/>
            <a:ext cx="7391400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Lemma 1.</a:t>
            </a:r>
            <a:r>
              <a:rPr lang="en-US" sz="2400" dirty="0" smtClean="0"/>
              <a:t> Let </a:t>
            </a:r>
            <a:r>
              <a:rPr lang="en-US" sz="2400" i="1" dirty="0" smtClean="0"/>
              <a:t>E</a:t>
            </a:r>
            <a:r>
              <a:rPr lang="en-US" sz="2400" dirty="0" smtClean="0"/>
              <a:t> be a loop in the state graph; Let </a:t>
            </a:r>
            <a:r>
              <a:rPr lang="en-US" sz="2400" i="1" dirty="0" smtClean="0"/>
              <a:t>L</a:t>
            </a:r>
            <a:r>
              <a:rPr lang="en-US" sz="2400" dirty="0" smtClean="0"/>
              <a:t> be the corresponding abstract loop.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If </a:t>
            </a:r>
            <a:r>
              <a:rPr lang="en-US" sz="2400" i="1" dirty="0" smtClean="0"/>
              <a:t>E</a:t>
            </a:r>
            <a:r>
              <a:rPr lang="en-US" sz="2400" dirty="0" smtClean="0"/>
              <a:t> is weakly fair, then </a:t>
            </a:r>
            <a:r>
              <a:rPr lang="en-US" sz="2400" i="1" dirty="0" smtClean="0"/>
              <a:t>always(L)</a:t>
            </a:r>
            <a:r>
              <a:rPr lang="en-US" sz="2400" dirty="0" smtClean="0"/>
              <a:t> is a subset of </a:t>
            </a:r>
            <a:r>
              <a:rPr lang="en-US" sz="2400" i="1" dirty="0" smtClean="0"/>
              <a:t>leave(L)</a:t>
            </a:r>
            <a:r>
              <a:rPr lang="en-US" sz="2400" dirty="0" smtClean="0"/>
              <a:t>.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If </a:t>
            </a:r>
            <a:r>
              <a:rPr lang="en-US" sz="2400" i="1" dirty="0" smtClean="0"/>
              <a:t>E</a:t>
            </a:r>
            <a:r>
              <a:rPr lang="en-US" sz="2400" dirty="0" smtClean="0"/>
              <a:t> is strongly fair, then </a:t>
            </a:r>
            <a:r>
              <a:rPr lang="en-US" sz="2400" i="1" dirty="0" smtClean="0"/>
              <a:t>once(L)</a:t>
            </a:r>
            <a:r>
              <a:rPr lang="en-US" sz="2400" dirty="0" smtClean="0"/>
              <a:t> is a subset of </a:t>
            </a:r>
            <a:r>
              <a:rPr lang="en-US" sz="2400" i="1" dirty="0" smtClean="0"/>
              <a:t>leave(L)</a:t>
            </a:r>
            <a:r>
              <a:rPr lang="en-US" sz="2400" dirty="0" smtClean="0"/>
              <a:t>.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Fairness with Abstraction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F62BA-528A-4DD8-B1A5-20EEA374516F}" type="slidenum">
              <a:rPr lang="zh-CN" altLang="en-GB" smtClean="0"/>
              <a:pPr>
                <a:defRPr/>
              </a:pPr>
              <a:t>14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2633008"/>
            <a:ext cx="7391400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Lemma 2.</a:t>
            </a:r>
            <a:r>
              <a:rPr lang="en-US" sz="2400" dirty="0" smtClean="0"/>
              <a:t> Let </a:t>
            </a:r>
            <a:r>
              <a:rPr lang="en-US" sz="2400" i="1" dirty="0" smtClean="0"/>
              <a:t>L</a:t>
            </a:r>
            <a:r>
              <a:rPr lang="en-US" sz="2400" dirty="0" smtClean="0"/>
              <a:t> be an abstract execution.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If </a:t>
            </a:r>
            <a:r>
              <a:rPr lang="en-US" sz="2400" i="1" dirty="0" smtClean="0"/>
              <a:t>always(L)</a:t>
            </a:r>
            <a:r>
              <a:rPr lang="en-US" sz="2400" dirty="0" smtClean="0"/>
              <a:t> is a subset of </a:t>
            </a:r>
            <a:r>
              <a:rPr lang="en-US" sz="2400" i="1" dirty="0" smtClean="0"/>
              <a:t>leave(L), </a:t>
            </a:r>
            <a:r>
              <a:rPr lang="en-US" sz="2400" dirty="0" smtClean="0"/>
              <a:t>there exists a weakly fair concrete execution E.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If </a:t>
            </a:r>
            <a:r>
              <a:rPr lang="en-US" sz="2400" i="1" dirty="0" smtClean="0"/>
              <a:t>once(L)</a:t>
            </a:r>
            <a:r>
              <a:rPr lang="en-US" sz="2400" dirty="0" smtClean="0"/>
              <a:t> is a subset of </a:t>
            </a:r>
            <a:r>
              <a:rPr lang="en-US" sz="2400" i="1" dirty="0" smtClean="0"/>
              <a:t>leave(L), </a:t>
            </a:r>
            <a:r>
              <a:rPr lang="en-US" sz="2400" dirty="0" smtClean="0"/>
              <a:t>there exists a strongly fair concrete execution 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Fairness with Abstraction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F62BA-528A-4DD8-B1A5-20EEA374516F}" type="slidenum">
              <a:rPr lang="zh-CN" altLang="en-GB" smtClean="0"/>
              <a:pPr>
                <a:defRPr/>
              </a:pPr>
              <a:t>15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2633008"/>
            <a:ext cx="7391400" cy="26776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Theorem 1.</a:t>
            </a:r>
            <a:r>
              <a:rPr lang="en-US" sz="2400" dirty="0" smtClean="0"/>
              <a:t> Let </a:t>
            </a:r>
            <a:r>
              <a:rPr lang="en-US" sz="2400" i="1" dirty="0" smtClean="0"/>
              <a:t>S</a:t>
            </a:r>
            <a:r>
              <a:rPr lang="en-US" sz="2400" dirty="0" smtClean="0"/>
              <a:t> be a model. Let </a:t>
            </a:r>
            <a:r>
              <a:rPr lang="el-GR" sz="2400" i="1" dirty="0" smtClean="0"/>
              <a:t>ψ</a:t>
            </a:r>
            <a:r>
              <a:rPr lang="en-US" sz="2400" dirty="0" smtClean="0"/>
              <a:t> be a LTL property.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i="1" dirty="0" smtClean="0"/>
              <a:t>S</a:t>
            </a:r>
            <a:r>
              <a:rPr lang="en-US" sz="2400" dirty="0" smtClean="0"/>
              <a:t> satisfies </a:t>
            </a:r>
            <a:r>
              <a:rPr lang="el-GR" sz="2400" i="1" dirty="0" smtClean="0"/>
              <a:t>ψ</a:t>
            </a:r>
            <a:r>
              <a:rPr lang="en-US" sz="2400" dirty="0" smtClean="0"/>
              <a:t> under weak fairness </a:t>
            </a:r>
            <a:r>
              <a:rPr lang="en-US" sz="2400" dirty="0" err="1" smtClean="0"/>
              <a:t>iff</a:t>
            </a:r>
            <a:r>
              <a:rPr lang="en-US" sz="2400" dirty="0" smtClean="0"/>
              <a:t> for all abstraction execution </a:t>
            </a:r>
            <a:r>
              <a:rPr lang="en-US" sz="2400" i="1" dirty="0" smtClean="0"/>
              <a:t>L</a:t>
            </a:r>
            <a:r>
              <a:rPr lang="en-US" sz="2400" dirty="0" smtClean="0"/>
              <a:t>, </a:t>
            </a:r>
            <a:r>
              <a:rPr lang="en-US" sz="2400" i="1" dirty="0" smtClean="0"/>
              <a:t>L</a:t>
            </a:r>
            <a:r>
              <a:rPr lang="en-US" sz="2400" dirty="0" smtClean="0"/>
              <a:t> satisfies </a:t>
            </a:r>
            <a:r>
              <a:rPr lang="el-GR" sz="2400" i="1" dirty="0" smtClean="0"/>
              <a:t>ψ</a:t>
            </a:r>
            <a:r>
              <a:rPr lang="en-US" sz="2400" dirty="0" smtClean="0"/>
              <a:t> if </a:t>
            </a:r>
            <a:r>
              <a:rPr lang="en-US" sz="2400" i="1" dirty="0" smtClean="0"/>
              <a:t>always(L)</a:t>
            </a:r>
            <a:r>
              <a:rPr lang="en-US" sz="2400" dirty="0" smtClean="0"/>
              <a:t> is a subset of </a:t>
            </a:r>
            <a:r>
              <a:rPr lang="en-US" sz="2400" i="1" dirty="0" smtClean="0"/>
              <a:t>leave(L)</a:t>
            </a:r>
            <a:r>
              <a:rPr lang="en-US" sz="2400" dirty="0" smtClean="0"/>
              <a:t>.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i="1" dirty="0" smtClean="0"/>
              <a:t>S</a:t>
            </a:r>
            <a:r>
              <a:rPr lang="en-US" sz="2400" dirty="0" smtClean="0"/>
              <a:t> satisfies </a:t>
            </a:r>
            <a:r>
              <a:rPr lang="el-GR" sz="2400" i="1" dirty="0" smtClean="0"/>
              <a:t>ψ</a:t>
            </a:r>
            <a:r>
              <a:rPr lang="en-US" sz="2400" dirty="0" smtClean="0"/>
              <a:t> under strong fairness </a:t>
            </a:r>
            <a:r>
              <a:rPr lang="en-US" sz="2400" dirty="0" err="1" smtClean="0"/>
              <a:t>iff</a:t>
            </a:r>
            <a:r>
              <a:rPr lang="en-US" sz="2400" dirty="0" smtClean="0"/>
              <a:t> for all abstraction execution </a:t>
            </a:r>
            <a:r>
              <a:rPr lang="en-US" sz="2400" i="1" dirty="0" smtClean="0"/>
              <a:t>L</a:t>
            </a:r>
            <a:r>
              <a:rPr lang="en-US" sz="2400" dirty="0" smtClean="0"/>
              <a:t>, </a:t>
            </a:r>
            <a:r>
              <a:rPr lang="en-US" sz="2400" i="1" dirty="0" smtClean="0"/>
              <a:t>L</a:t>
            </a:r>
            <a:r>
              <a:rPr lang="en-US" sz="2400" dirty="0" smtClean="0"/>
              <a:t> satisfies </a:t>
            </a:r>
            <a:r>
              <a:rPr lang="el-GR" sz="2400" i="1" dirty="0" smtClean="0"/>
              <a:t>ψ</a:t>
            </a:r>
            <a:r>
              <a:rPr lang="en-US" sz="2400" dirty="0" smtClean="0"/>
              <a:t> if </a:t>
            </a:r>
            <a:r>
              <a:rPr lang="en-US" sz="2400" i="1" dirty="0" smtClean="0"/>
              <a:t>once(L)</a:t>
            </a:r>
            <a:r>
              <a:rPr lang="en-US" sz="2400" dirty="0" smtClean="0"/>
              <a:t> is a subset of </a:t>
            </a:r>
            <a:r>
              <a:rPr lang="en-US" sz="2400" i="1" dirty="0" smtClean="0"/>
              <a:t>leave(L)</a:t>
            </a:r>
            <a:r>
              <a:rPr lang="en-US" sz="24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 Fairness Example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F62BA-528A-4DD8-B1A5-20EEA374516F}" type="slidenum">
              <a:rPr lang="zh-CN" altLang="en-GB" smtClean="0"/>
              <a:pPr>
                <a:defRPr/>
              </a:pPr>
              <a:t>16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grpSp>
        <p:nvGrpSpPr>
          <p:cNvPr id="3" name="Group 85"/>
          <p:cNvGrpSpPr/>
          <p:nvPr/>
        </p:nvGrpSpPr>
        <p:grpSpPr>
          <a:xfrm>
            <a:off x="1066800" y="1981200"/>
            <a:ext cx="6934200" cy="1600200"/>
            <a:chOff x="1066800" y="2438400"/>
            <a:chExt cx="6934200" cy="1600200"/>
          </a:xfrm>
        </p:grpSpPr>
        <p:sp>
          <p:nvSpPr>
            <p:cNvPr id="16" name="Oval 15"/>
            <p:cNvSpPr/>
            <p:nvPr/>
          </p:nvSpPr>
          <p:spPr>
            <a:xfrm>
              <a:off x="17526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C2</a:t>
              </a:r>
              <a:endParaRPr lang="en-US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36576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C1</a:t>
              </a:r>
              <a:endParaRPr lang="en-US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55626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C0</a:t>
              </a:r>
              <a:endParaRPr lang="en-US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73152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C3</a:t>
              </a:r>
              <a:endParaRPr lang="en-US" dirty="0"/>
            </a:p>
          </p:txBody>
        </p:sp>
        <p:cxnSp>
          <p:nvCxnSpPr>
            <p:cNvPr id="35" name="Elbow Connector 34"/>
            <p:cNvCxnSpPr>
              <a:stCxn id="18" idx="7"/>
              <a:endCxn id="19" idx="0"/>
            </p:cNvCxnSpPr>
            <p:nvPr/>
          </p:nvCxnSpPr>
          <p:spPr>
            <a:xfrm rot="5400000" flipH="1" flipV="1">
              <a:off x="6874281" y="2321687"/>
              <a:ext cx="57505" cy="1510133"/>
            </a:xfrm>
            <a:prstGeom prst="bentConnector3">
              <a:avLst>
                <a:gd name="adj1" fmla="val 497531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Elbow Connector 40"/>
            <p:cNvCxnSpPr>
              <a:stCxn id="19" idx="4"/>
              <a:endCxn id="18" idx="5"/>
            </p:cNvCxnSpPr>
            <p:nvPr/>
          </p:nvCxnSpPr>
          <p:spPr>
            <a:xfrm rot="5400000" flipH="1">
              <a:off x="6874281" y="2656850"/>
              <a:ext cx="57505" cy="1510133"/>
            </a:xfrm>
            <a:prstGeom prst="bentConnector3">
              <a:avLst>
                <a:gd name="adj1" fmla="val -397531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hape 53"/>
            <p:cNvCxnSpPr>
              <a:stCxn id="16" idx="0"/>
              <a:endCxn id="16" idx="2"/>
            </p:cNvCxnSpPr>
            <p:nvPr/>
          </p:nvCxnSpPr>
          <p:spPr>
            <a:xfrm rot="16200000" flipH="1" flipV="1">
              <a:off x="1825883" y="2974717"/>
              <a:ext cx="196334" cy="342900"/>
            </a:xfrm>
            <a:prstGeom prst="bentConnector4">
              <a:avLst>
                <a:gd name="adj1" fmla="val -116434"/>
                <a:gd name="adj2" fmla="val 293651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hape 56"/>
            <p:cNvCxnSpPr>
              <a:stCxn id="16" idx="4"/>
              <a:endCxn id="16" idx="2"/>
            </p:cNvCxnSpPr>
            <p:nvPr/>
          </p:nvCxnSpPr>
          <p:spPr>
            <a:xfrm rot="5400000" flipH="1">
              <a:off x="1825883" y="3171051"/>
              <a:ext cx="196334" cy="342900"/>
            </a:xfrm>
            <a:prstGeom prst="bentConnector4">
              <a:avLst>
                <a:gd name="adj1" fmla="val -116434"/>
                <a:gd name="adj2" fmla="val 293651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4419600" y="24500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startread</a:t>
              </a:r>
              <a:endParaRPr lang="en-US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400800" y="24500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startwrite</a:t>
              </a:r>
              <a:endParaRPr lang="en-US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400800" y="36692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stopwrite</a:t>
              </a:r>
              <a:endParaRPr lang="en-US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419600" y="36576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514600" y="24384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startread</a:t>
              </a:r>
              <a:endParaRPr lang="en-US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514600" y="36692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endParaRPr lang="en-US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066800" y="36576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endParaRPr lang="en-US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066800" y="24384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startread</a:t>
              </a:r>
              <a:endParaRPr lang="en-US" dirty="0"/>
            </a:p>
          </p:txBody>
        </p:sp>
        <p:cxnSp>
          <p:nvCxnSpPr>
            <p:cNvPr id="72" name="Elbow Connector 71"/>
            <p:cNvCxnSpPr>
              <a:stCxn id="18" idx="1"/>
              <a:endCxn id="17" idx="7"/>
            </p:cNvCxnSpPr>
            <p:nvPr/>
          </p:nvCxnSpPr>
          <p:spPr>
            <a:xfrm rot="16200000" flipV="1">
              <a:off x="4953000" y="2395472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Elbow Connector 72"/>
            <p:cNvCxnSpPr>
              <a:stCxn id="17" idx="1"/>
              <a:endCxn id="16" idx="7"/>
            </p:cNvCxnSpPr>
            <p:nvPr/>
          </p:nvCxnSpPr>
          <p:spPr>
            <a:xfrm rot="16200000" flipV="1">
              <a:off x="3048000" y="2395472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Elbow Connector 76"/>
            <p:cNvCxnSpPr>
              <a:stCxn id="16" idx="5"/>
              <a:endCxn id="17" idx="3"/>
            </p:cNvCxnSpPr>
            <p:nvPr/>
          </p:nvCxnSpPr>
          <p:spPr>
            <a:xfrm rot="16200000" flipH="1">
              <a:off x="3048000" y="2673130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Elbow Connector 78"/>
            <p:cNvCxnSpPr>
              <a:stCxn id="17" idx="5"/>
              <a:endCxn id="18" idx="3"/>
            </p:cNvCxnSpPr>
            <p:nvPr/>
          </p:nvCxnSpPr>
          <p:spPr>
            <a:xfrm rot="16200000" flipH="1">
              <a:off x="4953000" y="2673130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2362200" y="3810000"/>
            <a:ext cx="396240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Sets:  always (&lt;C0, C3&gt;) = Ø </a:t>
            </a:r>
          </a:p>
          <a:p>
            <a:r>
              <a:rPr lang="en-US" dirty="0" smtClean="0"/>
              <a:t>          once(&lt;C0, C3&gt;) = {R0, W0, W1}</a:t>
            </a:r>
          </a:p>
          <a:p>
            <a:r>
              <a:rPr lang="en-US" dirty="0" smtClean="0"/>
              <a:t>          leave(&lt;C0, C3&gt;) = {W0, W1}</a:t>
            </a:r>
          </a:p>
          <a:p>
            <a:r>
              <a:rPr lang="en-US" dirty="0" smtClean="0"/>
              <a:t>Property: []&lt;&gt; counter &gt; 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447800" y="5257800"/>
            <a:ext cx="586740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It is a counterexample under weak fairness. </a:t>
            </a:r>
          </a:p>
          <a:p>
            <a:r>
              <a:rPr lang="en-US" dirty="0" smtClean="0"/>
              <a:t>It is NOT a counterexample under strong fairness.</a:t>
            </a:r>
          </a:p>
        </p:txBody>
      </p:sp>
      <p:cxnSp>
        <p:nvCxnSpPr>
          <p:cNvPr id="29" name="Straight Arrow Connector 28"/>
          <p:cNvCxnSpPr>
            <a:endCxn id="18" idx="0"/>
          </p:cNvCxnSpPr>
          <p:nvPr/>
        </p:nvCxnSpPr>
        <p:spPr>
          <a:xfrm rot="5400000">
            <a:off x="5695950" y="2343150"/>
            <a:ext cx="4572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F62BA-528A-4DD8-B1A5-20EEA374516F}" type="slidenum">
              <a:rPr lang="zh-CN" altLang="en-GB" smtClean="0"/>
              <a:pPr>
                <a:defRPr/>
              </a:pPr>
              <a:t>17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r>
              <a:rPr lang="en-US" dirty="0" smtClean="0"/>
              <a:t>Model checking under weak fairness = weak fair strongly connected component search</a:t>
            </a:r>
          </a:p>
          <a:p>
            <a:pPr lvl="1"/>
            <a:r>
              <a:rPr lang="en-US" dirty="0" smtClean="0"/>
              <a:t>weak fair = </a:t>
            </a:r>
            <a:r>
              <a:rPr lang="en-US" i="1" dirty="0" smtClean="0"/>
              <a:t>always(L)</a:t>
            </a:r>
            <a:r>
              <a:rPr lang="en-US" dirty="0" smtClean="0"/>
              <a:t> is a subset of </a:t>
            </a:r>
            <a:r>
              <a:rPr lang="en-US" i="1" dirty="0" smtClean="0"/>
              <a:t>leave(L)</a:t>
            </a:r>
          </a:p>
          <a:p>
            <a:pPr lvl="1"/>
            <a:r>
              <a:rPr lang="en-US" dirty="0" err="1" smtClean="0"/>
              <a:t>Tarjan’s</a:t>
            </a:r>
            <a:r>
              <a:rPr lang="en-US" dirty="0" smtClean="0"/>
              <a:t> algorithm: linear in the number of transitions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Model checking under strong fairness = strong fair loop search</a:t>
            </a:r>
          </a:p>
          <a:p>
            <a:pPr lvl="1"/>
            <a:r>
              <a:rPr lang="en-US" dirty="0" smtClean="0"/>
              <a:t>strong fair = </a:t>
            </a:r>
            <a:r>
              <a:rPr lang="en-US" i="1" dirty="0" smtClean="0"/>
              <a:t>once(L)</a:t>
            </a:r>
            <a:r>
              <a:rPr lang="en-US" dirty="0" smtClean="0"/>
              <a:t> is a subset of </a:t>
            </a:r>
            <a:r>
              <a:rPr lang="en-US" i="1" dirty="0" smtClean="0"/>
              <a:t>leave(L)</a:t>
            </a:r>
          </a:p>
          <a:p>
            <a:pPr lvl="1"/>
            <a:r>
              <a:rPr lang="en-US" dirty="0" smtClean="0"/>
              <a:t>Emptiness checking algorithm for </a:t>
            </a:r>
            <a:r>
              <a:rPr lang="en-US" dirty="0" err="1" smtClean="0"/>
              <a:t>Streett</a:t>
            </a:r>
            <a:r>
              <a:rPr lang="en-US" dirty="0" smtClean="0"/>
              <a:t> automata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Spurious Detection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F62BA-528A-4DD8-B1A5-20EEA374516F}" type="slidenum">
              <a:rPr lang="zh-CN" altLang="en-GB" smtClean="0"/>
              <a:pPr>
                <a:defRPr/>
              </a:pPr>
              <a:t>18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grpSp>
        <p:nvGrpSpPr>
          <p:cNvPr id="3" name="Group 85"/>
          <p:cNvGrpSpPr/>
          <p:nvPr/>
        </p:nvGrpSpPr>
        <p:grpSpPr>
          <a:xfrm>
            <a:off x="1066800" y="2286000"/>
            <a:ext cx="6934200" cy="1600200"/>
            <a:chOff x="1066800" y="2438400"/>
            <a:chExt cx="6934200" cy="1600200"/>
          </a:xfrm>
        </p:grpSpPr>
        <p:sp>
          <p:nvSpPr>
            <p:cNvPr id="16" name="Oval 15"/>
            <p:cNvSpPr/>
            <p:nvPr/>
          </p:nvSpPr>
          <p:spPr>
            <a:xfrm>
              <a:off x="17526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C2</a:t>
              </a:r>
              <a:endParaRPr lang="en-US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36576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C1</a:t>
              </a:r>
              <a:endParaRPr lang="en-US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55626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C0</a:t>
              </a:r>
              <a:endParaRPr lang="en-US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73152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C3</a:t>
              </a:r>
              <a:endParaRPr lang="en-US" dirty="0"/>
            </a:p>
          </p:txBody>
        </p:sp>
        <p:cxnSp>
          <p:nvCxnSpPr>
            <p:cNvPr id="35" name="Elbow Connector 34"/>
            <p:cNvCxnSpPr>
              <a:stCxn id="18" idx="7"/>
              <a:endCxn id="19" idx="0"/>
            </p:cNvCxnSpPr>
            <p:nvPr/>
          </p:nvCxnSpPr>
          <p:spPr>
            <a:xfrm rot="5400000" flipH="1" flipV="1">
              <a:off x="6874281" y="2321687"/>
              <a:ext cx="57505" cy="1510133"/>
            </a:xfrm>
            <a:prstGeom prst="bentConnector3">
              <a:avLst>
                <a:gd name="adj1" fmla="val 497531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Elbow Connector 40"/>
            <p:cNvCxnSpPr>
              <a:stCxn id="19" idx="4"/>
              <a:endCxn id="18" idx="5"/>
            </p:cNvCxnSpPr>
            <p:nvPr/>
          </p:nvCxnSpPr>
          <p:spPr>
            <a:xfrm rot="5400000" flipH="1">
              <a:off x="6874281" y="2656850"/>
              <a:ext cx="57505" cy="1510133"/>
            </a:xfrm>
            <a:prstGeom prst="bentConnector3">
              <a:avLst>
                <a:gd name="adj1" fmla="val -397531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hape 53"/>
            <p:cNvCxnSpPr>
              <a:stCxn id="16" idx="0"/>
              <a:endCxn id="16" idx="2"/>
            </p:cNvCxnSpPr>
            <p:nvPr/>
          </p:nvCxnSpPr>
          <p:spPr>
            <a:xfrm rot="16200000" flipH="1" flipV="1">
              <a:off x="1825883" y="2974717"/>
              <a:ext cx="196334" cy="342900"/>
            </a:xfrm>
            <a:prstGeom prst="bentConnector4">
              <a:avLst>
                <a:gd name="adj1" fmla="val -116434"/>
                <a:gd name="adj2" fmla="val 293651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hape 56"/>
            <p:cNvCxnSpPr>
              <a:stCxn id="16" idx="4"/>
              <a:endCxn id="16" idx="2"/>
            </p:cNvCxnSpPr>
            <p:nvPr/>
          </p:nvCxnSpPr>
          <p:spPr>
            <a:xfrm rot="5400000" flipH="1">
              <a:off x="1825883" y="3171051"/>
              <a:ext cx="196334" cy="342900"/>
            </a:xfrm>
            <a:prstGeom prst="bentConnector4">
              <a:avLst>
                <a:gd name="adj1" fmla="val -116434"/>
                <a:gd name="adj2" fmla="val 293651"/>
              </a:avLst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4419600" y="24500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startread</a:t>
              </a:r>
              <a:endParaRPr lang="en-US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400800" y="24500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startwrite</a:t>
              </a:r>
              <a:endParaRPr lang="en-US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400800" y="36692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stopwrite</a:t>
              </a:r>
              <a:endParaRPr lang="en-US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419600" y="36576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514600" y="24384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startread</a:t>
              </a:r>
              <a:endParaRPr lang="en-US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514600" y="36692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endParaRPr lang="en-US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066800" y="36576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endParaRPr lang="en-US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066800" y="24384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startread</a:t>
              </a:r>
              <a:endParaRPr lang="en-US" dirty="0"/>
            </a:p>
          </p:txBody>
        </p:sp>
        <p:cxnSp>
          <p:nvCxnSpPr>
            <p:cNvPr id="72" name="Elbow Connector 71"/>
            <p:cNvCxnSpPr>
              <a:stCxn id="18" idx="1"/>
              <a:endCxn id="17" idx="7"/>
            </p:cNvCxnSpPr>
            <p:nvPr/>
          </p:nvCxnSpPr>
          <p:spPr>
            <a:xfrm rot="16200000" flipV="1">
              <a:off x="4953000" y="2395472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Elbow Connector 72"/>
            <p:cNvCxnSpPr>
              <a:stCxn id="17" idx="1"/>
              <a:endCxn id="16" idx="7"/>
            </p:cNvCxnSpPr>
            <p:nvPr/>
          </p:nvCxnSpPr>
          <p:spPr>
            <a:xfrm rot="16200000" flipV="1">
              <a:off x="3048000" y="2395472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Elbow Connector 76"/>
            <p:cNvCxnSpPr>
              <a:stCxn id="16" idx="5"/>
              <a:endCxn id="17" idx="3"/>
            </p:cNvCxnSpPr>
            <p:nvPr/>
          </p:nvCxnSpPr>
          <p:spPr>
            <a:xfrm rot="16200000" flipH="1">
              <a:off x="3048000" y="2673130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Elbow Connector 78"/>
            <p:cNvCxnSpPr>
              <a:stCxn id="17" idx="5"/>
              <a:endCxn id="18" idx="3"/>
            </p:cNvCxnSpPr>
            <p:nvPr/>
          </p:nvCxnSpPr>
          <p:spPr>
            <a:xfrm rot="16200000" flipH="1">
              <a:off x="4953000" y="2673130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1447800" y="4800600"/>
            <a:ext cx="586740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Spurious detected! </a:t>
            </a:r>
          </a:p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Abstraction refinement: increase </a:t>
            </a:r>
            <a:r>
              <a:rPr lang="en-US" dirty="0" err="1" smtClean="0">
                <a:sym typeface="Wingdings" pitchFamily="2" charset="2"/>
              </a:rPr>
              <a:t>CutNumber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 ?</a:t>
            </a:r>
            <a:endParaRPr lang="en-US" dirty="0" smtClean="0"/>
          </a:p>
        </p:txBody>
      </p:sp>
      <p:cxnSp>
        <p:nvCxnSpPr>
          <p:cNvPr id="27" name="Straight Arrow Connector 26"/>
          <p:cNvCxnSpPr>
            <a:endCxn id="18" idx="0"/>
          </p:cNvCxnSpPr>
          <p:nvPr/>
        </p:nvCxnSpPr>
        <p:spPr>
          <a:xfrm rot="5400000">
            <a:off x="5657850" y="2609850"/>
            <a:ext cx="533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Experiments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F62BA-528A-4DD8-B1A5-20EEA374516F}" type="slidenum">
              <a:rPr lang="zh-CN" altLang="en-GB" smtClean="0"/>
              <a:pPr>
                <a:defRPr/>
              </a:pPr>
              <a:t>19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pic>
        <p:nvPicPr>
          <p:cNvPr id="6" name="Content Placeholder 5" descr="paraexp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295400"/>
            <a:ext cx="7486443" cy="51418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800" dirty="0" smtClean="0">
                <a:hlinkClick r:id="rId2" action="ppaction://program"/>
              </a:rPr>
              <a:t>PAT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F62BA-528A-4DD8-B1A5-20EEA374516F}" type="slidenum">
              <a:rPr lang="zh-CN" altLang="en-GB" smtClean="0"/>
              <a:pPr>
                <a:defRPr/>
              </a:pPr>
              <a:t>2</a:t>
            </a:fld>
            <a:endParaRPr lang="en-GB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F62BA-528A-4DD8-B1A5-20EEA374516F}" type="slidenum">
              <a:rPr lang="zh-CN" altLang="en-GB" smtClean="0"/>
              <a:pPr>
                <a:defRPr/>
              </a:pPr>
              <a:t>20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r>
              <a:rPr lang="en-US" dirty="0" smtClean="0"/>
              <a:t>Model checking under weak/strong fairness works without the knowledge of the process identifies. </a:t>
            </a:r>
          </a:p>
          <a:p>
            <a:endParaRPr lang="en-US" dirty="0" smtClean="0"/>
          </a:p>
          <a:p>
            <a:r>
              <a:rPr lang="en-US" dirty="0" smtClean="0"/>
              <a:t>Existing SCC-based model checking algorithms can be used to do the job, with a simple twist.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F62BA-528A-4DD8-B1A5-20EEA374516F}" type="slidenum">
              <a:rPr lang="zh-CN" altLang="en-GB" smtClean="0"/>
              <a:pPr>
                <a:defRPr/>
              </a:pPr>
              <a:t>21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r>
              <a:rPr lang="en-US" dirty="0" smtClean="0"/>
              <a:t>Model checking of parameterized systems</a:t>
            </a:r>
          </a:p>
          <a:p>
            <a:pPr lvl="1"/>
            <a:r>
              <a:rPr lang="en-US" dirty="0" smtClean="0"/>
              <a:t>German and </a:t>
            </a:r>
            <a:r>
              <a:rPr lang="en-US" dirty="0" err="1" smtClean="0"/>
              <a:t>Sistla</a:t>
            </a:r>
            <a:r>
              <a:rPr lang="en-US" dirty="0" smtClean="0"/>
              <a:t> , J. ACM 1997</a:t>
            </a:r>
          </a:p>
          <a:p>
            <a:pPr lvl="1"/>
            <a:r>
              <a:rPr lang="en-US" dirty="0" err="1" smtClean="0"/>
              <a:t>Lesens</a:t>
            </a:r>
            <a:r>
              <a:rPr lang="en-US" dirty="0" smtClean="0"/>
              <a:t> et al, POPL 1997</a:t>
            </a:r>
          </a:p>
          <a:p>
            <a:pPr lvl="1"/>
            <a:r>
              <a:rPr lang="en-US" dirty="0" err="1" smtClean="0"/>
              <a:t>Jonssen</a:t>
            </a:r>
            <a:r>
              <a:rPr lang="en-US" dirty="0" smtClean="0"/>
              <a:t>  and </a:t>
            </a:r>
            <a:r>
              <a:rPr lang="en-US" dirty="0" err="1" smtClean="0"/>
              <a:t>Saksena</a:t>
            </a:r>
            <a:r>
              <a:rPr lang="en-US" dirty="0" smtClean="0"/>
              <a:t>, CAV 2007 </a:t>
            </a:r>
          </a:p>
          <a:p>
            <a:r>
              <a:rPr lang="en-US" dirty="0" smtClean="0"/>
              <a:t>Process counter abstraction</a:t>
            </a:r>
          </a:p>
          <a:p>
            <a:pPr lvl="1"/>
            <a:r>
              <a:rPr lang="en-US" dirty="0" err="1" smtClean="0"/>
              <a:t>Delzanno</a:t>
            </a:r>
            <a:r>
              <a:rPr lang="en-US" dirty="0" smtClean="0"/>
              <a:t>, CAV 2000</a:t>
            </a:r>
          </a:p>
          <a:p>
            <a:pPr lvl="1"/>
            <a:r>
              <a:rPr lang="en-US" dirty="0" err="1" smtClean="0"/>
              <a:t>Pnueli</a:t>
            </a:r>
            <a:r>
              <a:rPr lang="en-US" dirty="0" smtClean="0"/>
              <a:t>, CAV 2002</a:t>
            </a:r>
          </a:p>
          <a:p>
            <a:r>
              <a:rPr lang="en-US" dirty="0" smtClean="0"/>
              <a:t>Symmetry reduction</a:t>
            </a:r>
          </a:p>
          <a:p>
            <a:pPr lvl="1"/>
            <a:r>
              <a:rPr lang="en-US" dirty="0" smtClean="0"/>
              <a:t>Clarke et al, CAV 1993</a:t>
            </a:r>
          </a:p>
          <a:p>
            <a:pPr lvl="1"/>
            <a:r>
              <a:rPr lang="en-US" dirty="0" smtClean="0"/>
              <a:t>Emerson and </a:t>
            </a:r>
            <a:r>
              <a:rPr lang="en-US" dirty="0" err="1" smtClean="0"/>
              <a:t>Sistla</a:t>
            </a:r>
            <a:r>
              <a:rPr lang="en-US" dirty="0" smtClean="0"/>
              <a:t>, TOPLAS 1997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Remaining 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F62BA-528A-4DD8-B1A5-20EEA374516F}" type="slidenum">
              <a:rPr lang="zh-CN" altLang="en-GB" smtClean="0"/>
              <a:pPr>
                <a:defRPr/>
              </a:pPr>
              <a:t>22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r>
              <a:rPr lang="en-US" dirty="0" smtClean="0"/>
              <a:t>Identical </a:t>
            </a:r>
            <a:r>
              <a:rPr lang="en-US" dirty="0" smtClean="0">
                <a:sym typeface="Wingdings" pitchFamily="2" charset="2"/>
              </a:rPr>
              <a:t> Symmetric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Persistent spurious counterexamples</a:t>
            </a:r>
          </a:p>
        </p:txBody>
      </p:sp>
      <p:grpSp>
        <p:nvGrpSpPr>
          <p:cNvPr id="6" name="Group 95"/>
          <p:cNvGrpSpPr/>
          <p:nvPr/>
        </p:nvGrpSpPr>
        <p:grpSpPr>
          <a:xfrm>
            <a:off x="838200" y="2537936"/>
            <a:ext cx="7620000" cy="1272064"/>
            <a:chOff x="1066800" y="2450068"/>
            <a:chExt cx="7620000" cy="1272064"/>
          </a:xfrm>
        </p:grpSpPr>
        <p:sp>
          <p:nvSpPr>
            <p:cNvPr id="8" name="TextBox 7"/>
            <p:cNvSpPr txBox="1"/>
            <p:nvPr/>
          </p:nvSpPr>
          <p:spPr>
            <a:xfrm>
              <a:off x="4267200" y="3352800"/>
              <a:ext cx="2286000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r>
                <a:rPr lang="en-US" dirty="0" smtClean="0"/>
                <a:t>{counter--}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733800" y="2450068"/>
              <a:ext cx="3200400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[!writing]</a:t>
              </a:r>
              <a:r>
                <a:rPr lang="en-US" dirty="0" err="1" smtClean="0"/>
                <a:t>startread</a:t>
              </a:r>
              <a:r>
                <a:rPr lang="en-US" dirty="0" smtClean="0"/>
                <a:t>{counter++}</a:t>
              </a:r>
              <a:endParaRPr lang="en-US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7924800" y="2895600"/>
              <a:ext cx="762000" cy="4572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R2</a:t>
              </a:r>
              <a:endParaRPr lang="en-US" dirty="0"/>
            </a:p>
          </p:txBody>
        </p:sp>
        <p:cxnSp>
          <p:nvCxnSpPr>
            <p:cNvPr id="11" name="Straight Arrow Connector 10"/>
            <p:cNvCxnSpPr>
              <a:endCxn id="12" idx="2"/>
            </p:cNvCxnSpPr>
            <p:nvPr/>
          </p:nvCxnSpPr>
          <p:spPr>
            <a:xfrm>
              <a:off x="1066800" y="3124200"/>
              <a:ext cx="762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1828800" y="2895600"/>
              <a:ext cx="762000" cy="4572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R1</a:t>
              </a:r>
              <a:endParaRPr lang="en-US" dirty="0"/>
            </a:p>
          </p:txBody>
        </p:sp>
        <p:cxnSp>
          <p:nvCxnSpPr>
            <p:cNvPr id="13" name="Straight Arrow Connector 12"/>
            <p:cNvCxnSpPr>
              <a:stCxn id="12" idx="7"/>
              <a:endCxn id="10" idx="1"/>
            </p:cNvCxnSpPr>
            <p:nvPr/>
          </p:nvCxnSpPr>
          <p:spPr>
            <a:xfrm rot="5400000" flipH="1" flipV="1">
              <a:off x="5257800" y="183963"/>
              <a:ext cx="1588" cy="555718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762000" y="2537936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Reader</a:t>
            </a:r>
            <a:endParaRPr lang="en-US" dirty="0"/>
          </a:p>
        </p:txBody>
      </p:sp>
      <p:grpSp>
        <p:nvGrpSpPr>
          <p:cNvPr id="15" name="Group 85"/>
          <p:cNvGrpSpPr/>
          <p:nvPr/>
        </p:nvGrpSpPr>
        <p:grpSpPr>
          <a:xfrm>
            <a:off x="1066800" y="4800600"/>
            <a:ext cx="6934200" cy="1600200"/>
            <a:chOff x="1066800" y="2438400"/>
            <a:chExt cx="6934200" cy="1600200"/>
          </a:xfrm>
        </p:grpSpPr>
        <p:sp>
          <p:nvSpPr>
            <p:cNvPr id="16" name="Oval 15"/>
            <p:cNvSpPr/>
            <p:nvPr/>
          </p:nvSpPr>
          <p:spPr>
            <a:xfrm>
              <a:off x="17526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C2</a:t>
              </a:r>
              <a:endParaRPr lang="en-US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36576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C1</a:t>
              </a:r>
              <a:endParaRPr lang="en-US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55626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C0</a:t>
              </a:r>
              <a:endParaRPr lang="en-US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73152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C3</a:t>
              </a:r>
              <a:endParaRPr lang="en-US" dirty="0"/>
            </a:p>
          </p:txBody>
        </p:sp>
        <p:cxnSp>
          <p:nvCxnSpPr>
            <p:cNvPr id="20" name="Elbow Connector 19"/>
            <p:cNvCxnSpPr>
              <a:stCxn id="18" idx="7"/>
              <a:endCxn id="19" idx="0"/>
            </p:cNvCxnSpPr>
            <p:nvPr/>
          </p:nvCxnSpPr>
          <p:spPr>
            <a:xfrm rot="5400000" flipH="1" flipV="1">
              <a:off x="6874281" y="2321687"/>
              <a:ext cx="57505" cy="1510133"/>
            </a:xfrm>
            <a:prstGeom prst="bentConnector3">
              <a:avLst>
                <a:gd name="adj1" fmla="val 497531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Elbow Connector 20"/>
            <p:cNvCxnSpPr>
              <a:stCxn id="19" idx="4"/>
              <a:endCxn id="18" idx="5"/>
            </p:cNvCxnSpPr>
            <p:nvPr/>
          </p:nvCxnSpPr>
          <p:spPr>
            <a:xfrm rot="5400000" flipH="1">
              <a:off x="6874281" y="2656850"/>
              <a:ext cx="57505" cy="1510133"/>
            </a:xfrm>
            <a:prstGeom prst="bentConnector3">
              <a:avLst>
                <a:gd name="adj1" fmla="val -397531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hape 21"/>
            <p:cNvCxnSpPr>
              <a:stCxn id="16" idx="0"/>
              <a:endCxn id="16" idx="2"/>
            </p:cNvCxnSpPr>
            <p:nvPr/>
          </p:nvCxnSpPr>
          <p:spPr>
            <a:xfrm rot="16200000" flipH="1" flipV="1">
              <a:off x="1825883" y="2974717"/>
              <a:ext cx="196334" cy="342900"/>
            </a:xfrm>
            <a:prstGeom prst="bentConnector4">
              <a:avLst>
                <a:gd name="adj1" fmla="val -116434"/>
                <a:gd name="adj2" fmla="val 293651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hape 22"/>
            <p:cNvCxnSpPr>
              <a:stCxn id="16" idx="4"/>
              <a:endCxn id="16" idx="2"/>
            </p:cNvCxnSpPr>
            <p:nvPr/>
          </p:nvCxnSpPr>
          <p:spPr>
            <a:xfrm rot="5400000" flipH="1">
              <a:off x="1825883" y="3171051"/>
              <a:ext cx="196334" cy="342900"/>
            </a:xfrm>
            <a:prstGeom prst="bentConnector4">
              <a:avLst>
                <a:gd name="adj1" fmla="val -116434"/>
                <a:gd name="adj2" fmla="val 293651"/>
              </a:avLst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419600" y="24500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startread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400800" y="24500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startwrite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400800" y="36692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stopwrite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419600" y="36576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514600" y="24384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startread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514600" y="36692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66800" y="36576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066800" y="24384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startread</a:t>
              </a:r>
              <a:endParaRPr lang="en-US" dirty="0"/>
            </a:p>
          </p:txBody>
        </p:sp>
        <p:cxnSp>
          <p:nvCxnSpPr>
            <p:cNvPr id="33" name="Elbow Connector 32"/>
            <p:cNvCxnSpPr>
              <a:stCxn id="18" idx="1"/>
              <a:endCxn id="17" idx="7"/>
            </p:cNvCxnSpPr>
            <p:nvPr/>
          </p:nvCxnSpPr>
          <p:spPr>
            <a:xfrm rot="16200000" flipV="1">
              <a:off x="4953000" y="2395472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Elbow Connector 33"/>
            <p:cNvCxnSpPr>
              <a:stCxn id="17" idx="1"/>
              <a:endCxn id="16" idx="7"/>
            </p:cNvCxnSpPr>
            <p:nvPr/>
          </p:nvCxnSpPr>
          <p:spPr>
            <a:xfrm rot="16200000" flipV="1">
              <a:off x="3048000" y="2395472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lbow Connector 34"/>
            <p:cNvCxnSpPr>
              <a:stCxn id="16" idx="5"/>
              <a:endCxn id="17" idx="3"/>
            </p:cNvCxnSpPr>
            <p:nvPr/>
          </p:nvCxnSpPr>
          <p:spPr>
            <a:xfrm rot="16200000" flipH="1">
              <a:off x="3048000" y="2673130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Elbow Connector 35"/>
            <p:cNvCxnSpPr>
              <a:stCxn id="17" idx="5"/>
              <a:endCxn id="18" idx="3"/>
            </p:cNvCxnSpPr>
            <p:nvPr/>
          </p:nvCxnSpPr>
          <p:spPr>
            <a:xfrm rot="16200000" flipH="1">
              <a:off x="4953000" y="2673130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Straight Arrow Connector 36"/>
          <p:cNvCxnSpPr>
            <a:stCxn id="10" idx="3"/>
            <a:endCxn id="12" idx="5"/>
          </p:cNvCxnSpPr>
          <p:nvPr/>
        </p:nvCxnSpPr>
        <p:spPr>
          <a:xfrm rot="5400000">
            <a:off x="5029200" y="595121"/>
            <a:ext cx="1588" cy="5557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18" idx="0"/>
          </p:cNvCxnSpPr>
          <p:nvPr/>
        </p:nvCxnSpPr>
        <p:spPr>
          <a:xfrm rot="5400000">
            <a:off x="5695950" y="5162550"/>
            <a:ext cx="4572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Readers/Writers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F62BA-528A-4DD8-B1A5-20EEA374516F}" type="slidenum">
              <a:rPr lang="zh-CN" altLang="en-GB" smtClean="0"/>
              <a:pPr>
                <a:defRPr/>
              </a:pPr>
              <a:t>3</a:t>
            </a:fld>
            <a:endParaRPr lang="en-GB" altLang="zh-CN">
              <a:solidFill>
                <a:srgbClr val="000000"/>
              </a:solidFill>
            </a:endParaRPr>
          </a:p>
        </p:txBody>
      </p:sp>
      <p:grpSp>
        <p:nvGrpSpPr>
          <p:cNvPr id="96" name="Group 95"/>
          <p:cNvGrpSpPr/>
          <p:nvPr/>
        </p:nvGrpSpPr>
        <p:grpSpPr>
          <a:xfrm>
            <a:off x="609600" y="2057400"/>
            <a:ext cx="7620000" cy="1272064"/>
            <a:chOff x="1066800" y="2450068"/>
            <a:chExt cx="7620000" cy="1272064"/>
          </a:xfrm>
        </p:grpSpPr>
        <p:sp>
          <p:nvSpPr>
            <p:cNvPr id="22" name="TextBox 21"/>
            <p:cNvSpPr txBox="1"/>
            <p:nvPr/>
          </p:nvSpPr>
          <p:spPr>
            <a:xfrm>
              <a:off x="4267200" y="3352800"/>
              <a:ext cx="2286000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r>
                <a:rPr lang="en-US" dirty="0" smtClean="0"/>
                <a:t>{counter--}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733800" y="2450068"/>
              <a:ext cx="3200400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[!writing]</a:t>
              </a:r>
              <a:r>
                <a:rPr lang="en-US" dirty="0" err="1" smtClean="0"/>
                <a:t>startread</a:t>
              </a:r>
              <a:r>
                <a:rPr lang="en-US" dirty="0" smtClean="0"/>
                <a:t>{counter++}</a:t>
              </a:r>
              <a:endParaRPr lang="en-US" dirty="0"/>
            </a:p>
          </p:txBody>
        </p:sp>
        <p:sp>
          <p:nvSpPr>
            <p:cNvPr id="89" name="Oval 88"/>
            <p:cNvSpPr/>
            <p:nvPr/>
          </p:nvSpPr>
          <p:spPr>
            <a:xfrm>
              <a:off x="7924800" y="2895600"/>
              <a:ext cx="762000" cy="4572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R1</a:t>
              </a:r>
              <a:endParaRPr lang="en-US" dirty="0"/>
            </a:p>
          </p:txBody>
        </p:sp>
        <p:cxnSp>
          <p:nvCxnSpPr>
            <p:cNvPr id="90" name="Straight Arrow Connector 89"/>
            <p:cNvCxnSpPr>
              <a:endCxn id="91" idx="2"/>
            </p:cNvCxnSpPr>
            <p:nvPr/>
          </p:nvCxnSpPr>
          <p:spPr>
            <a:xfrm>
              <a:off x="1066800" y="3124200"/>
              <a:ext cx="762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Oval 90"/>
            <p:cNvSpPr/>
            <p:nvPr/>
          </p:nvSpPr>
          <p:spPr>
            <a:xfrm>
              <a:off x="1828800" y="2895600"/>
              <a:ext cx="762000" cy="4572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R0</a:t>
              </a:r>
              <a:endParaRPr lang="en-US" dirty="0"/>
            </a:p>
          </p:txBody>
        </p:sp>
        <p:cxnSp>
          <p:nvCxnSpPr>
            <p:cNvPr id="92" name="Straight Arrow Connector 91"/>
            <p:cNvCxnSpPr>
              <a:stCxn id="91" idx="7"/>
              <a:endCxn id="89" idx="1"/>
            </p:cNvCxnSpPr>
            <p:nvPr/>
          </p:nvCxnSpPr>
          <p:spPr>
            <a:xfrm rot="5400000" flipH="1" flipV="1">
              <a:off x="5257800" y="183963"/>
              <a:ext cx="1588" cy="555718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TextBox 93"/>
          <p:cNvSpPr txBox="1"/>
          <p:nvPr/>
        </p:nvSpPr>
        <p:spPr>
          <a:xfrm>
            <a:off x="533400" y="20574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Reader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657600" y="4812268"/>
            <a:ext cx="26670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stopwrite</a:t>
            </a:r>
            <a:r>
              <a:rPr lang="en-US" dirty="0" smtClean="0"/>
              <a:t>{writing=false}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209800" y="3909536"/>
            <a:ext cx="51054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[counter==0 &amp;&amp; !writing]</a:t>
            </a:r>
            <a:r>
              <a:rPr lang="en-US" dirty="0" err="1" smtClean="0"/>
              <a:t>startwrite</a:t>
            </a:r>
            <a:r>
              <a:rPr lang="en-US" dirty="0" smtClean="0"/>
              <a:t>{writing=true}</a:t>
            </a:r>
            <a:endParaRPr lang="en-US" dirty="0"/>
          </a:p>
        </p:txBody>
      </p:sp>
      <p:sp>
        <p:nvSpPr>
          <p:cNvPr id="36" name="Oval 35"/>
          <p:cNvSpPr/>
          <p:nvPr/>
        </p:nvSpPr>
        <p:spPr>
          <a:xfrm>
            <a:off x="7467600" y="4355068"/>
            <a:ext cx="762000" cy="4572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W1</a:t>
            </a:r>
            <a:endParaRPr lang="en-US" dirty="0"/>
          </a:p>
        </p:txBody>
      </p:sp>
      <p:cxnSp>
        <p:nvCxnSpPr>
          <p:cNvPr id="52" name="Straight Arrow Connector 51"/>
          <p:cNvCxnSpPr>
            <a:endCxn id="68" idx="2"/>
          </p:cNvCxnSpPr>
          <p:nvPr/>
        </p:nvCxnSpPr>
        <p:spPr>
          <a:xfrm>
            <a:off x="609600" y="4583668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/>
          <p:cNvSpPr/>
          <p:nvPr/>
        </p:nvSpPr>
        <p:spPr>
          <a:xfrm>
            <a:off x="1295400" y="4355068"/>
            <a:ext cx="838200" cy="4572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W0</a:t>
            </a:r>
            <a:endParaRPr lang="en-US" dirty="0"/>
          </a:p>
        </p:txBody>
      </p:sp>
      <p:cxnSp>
        <p:nvCxnSpPr>
          <p:cNvPr id="84" name="Straight Arrow Connector 83"/>
          <p:cNvCxnSpPr>
            <a:stCxn id="68" idx="7"/>
            <a:endCxn id="36" idx="1"/>
          </p:cNvCxnSpPr>
          <p:nvPr/>
        </p:nvCxnSpPr>
        <p:spPr>
          <a:xfrm rot="5400000" flipH="1" flipV="1">
            <a:off x="4795020" y="1637851"/>
            <a:ext cx="1588" cy="55683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609600" y="3921204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Writer</a:t>
            </a:r>
            <a:endParaRPr 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609600" y="5562600"/>
            <a:ext cx="777240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Global variables: </a:t>
            </a:r>
          </a:p>
          <a:p>
            <a:r>
              <a:rPr lang="en-US" dirty="0" smtClean="0"/>
              <a:t>	writing := false; //if any writer is writing. </a:t>
            </a:r>
          </a:p>
          <a:p>
            <a:r>
              <a:rPr lang="en-US" dirty="0" smtClean="0"/>
              <a:t>	counter := 0; //the number of readers currently reading. </a:t>
            </a:r>
          </a:p>
        </p:txBody>
      </p:sp>
      <p:cxnSp>
        <p:nvCxnSpPr>
          <p:cNvPr id="31" name="Straight Arrow Connector 30"/>
          <p:cNvCxnSpPr>
            <a:stCxn id="89" idx="3"/>
            <a:endCxn id="91" idx="5"/>
          </p:cNvCxnSpPr>
          <p:nvPr/>
        </p:nvCxnSpPr>
        <p:spPr>
          <a:xfrm rot="5400000">
            <a:off x="4800600" y="114585"/>
            <a:ext cx="1588" cy="5557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36" idx="3"/>
            <a:endCxn id="68" idx="5"/>
          </p:cNvCxnSpPr>
          <p:nvPr/>
        </p:nvCxnSpPr>
        <p:spPr>
          <a:xfrm rot="5400000">
            <a:off x="4795020" y="1961141"/>
            <a:ext cx="1588" cy="55683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Readers/Writers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F62BA-528A-4DD8-B1A5-20EEA374516F}" type="slidenum">
              <a:rPr lang="zh-CN" altLang="en-GB" smtClean="0"/>
              <a:pPr>
                <a:defRPr/>
              </a:pPr>
              <a:t>4</a:t>
            </a:fld>
            <a:endParaRPr lang="en-GB" altLang="zh-CN">
              <a:solidFill>
                <a:srgbClr val="000000"/>
              </a:solidFill>
            </a:endParaRPr>
          </a:p>
        </p:txBody>
      </p:sp>
      <p:grpSp>
        <p:nvGrpSpPr>
          <p:cNvPr id="5" name="Group 95"/>
          <p:cNvGrpSpPr/>
          <p:nvPr/>
        </p:nvGrpSpPr>
        <p:grpSpPr>
          <a:xfrm>
            <a:off x="609600" y="2057400"/>
            <a:ext cx="7620000" cy="1272064"/>
            <a:chOff x="1066800" y="2450068"/>
            <a:chExt cx="7620000" cy="1272064"/>
          </a:xfrm>
        </p:grpSpPr>
        <p:sp>
          <p:nvSpPr>
            <p:cNvPr id="22" name="TextBox 21"/>
            <p:cNvSpPr txBox="1"/>
            <p:nvPr/>
          </p:nvSpPr>
          <p:spPr>
            <a:xfrm>
              <a:off x="4267200" y="3352800"/>
              <a:ext cx="2286000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r>
                <a:rPr lang="en-US" dirty="0" smtClean="0"/>
                <a:t>{counter--}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733800" y="2450068"/>
              <a:ext cx="3200400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[!writing]</a:t>
              </a:r>
              <a:r>
                <a:rPr lang="en-US" dirty="0" err="1" smtClean="0"/>
                <a:t>startread</a:t>
              </a:r>
              <a:r>
                <a:rPr lang="en-US" dirty="0" smtClean="0"/>
                <a:t>{counter++}</a:t>
              </a:r>
              <a:endParaRPr lang="en-US" dirty="0"/>
            </a:p>
          </p:txBody>
        </p:sp>
        <p:sp>
          <p:nvSpPr>
            <p:cNvPr id="89" name="Oval 88"/>
            <p:cNvSpPr/>
            <p:nvPr/>
          </p:nvSpPr>
          <p:spPr>
            <a:xfrm>
              <a:off x="7924800" y="2895600"/>
              <a:ext cx="762000" cy="4572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R1</a:t>
              </a:r>
              <a:endParaRPr lang="en-US" dirty="0"/>
            </a:p>
          </p:txBody>
        </p:sp>
        <p:cxnSp>
          <p:nvCxnSpPr>
            <p:cNvPr id="90" name="Straight Arrow Connector 89"/>
            <p:cNvCxnSpPr>
              <a:endCxn id="91" idx="2"/>
            </p:cNvCxnSpPr>
            <p:nvPr/>
          </p:nvCxnSpPr>
          <p:spPr>
            <a:xfrm>
              <a:off x="1066800" y="3124200"/>
              <a:ext cx="762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Oval 90"/>
            <p:cNvSpPr/>
            <p:nvPr/>
          </p:nvSpPr>
          <p:spPr>
            <a:xfrm>
              <a:off x="1828800" y="2895600"/>
              <a:ext cx="762000" cy="4572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R0</a:t>
              </a:r>
              <a:endParaRPr lang="en-US" dirty="0"/>
            </a:p>
          </p:txBody>
        </p:sp>
        <p:cxnSp>
          <p:nvCxnSpPr>
            <p:cNvPr id="92" name="Straight Arrow Connector 91"/>
            <p:cNvCxnSpPr>
              <a:stCxn id="91" idx="7"/>
              <a:endCxn id="89" idx="1"/>
            </p:cNvCxnSpPr>
            <p:nvPr/>
          </p:nvCxnSpPr>
          <p:spPr>
            <a:xfrm rot="5400000" flipH="1" flipV="1">
              <a:off x="5257800" y="183963"/>
              <a:ext cx="1588" cy="555718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TextBox 93"/>
          <p:cNvSpPr txBox="1"/>
          <p:nvPr/>
        </p:nvSpPr>
        <p:spPr>
          <a:xfrm>
            <a:off x="533400" y="20574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Reader</a:t>
            </a:r>
            <a:endParaRPr lang="en-US" dirty="0"/>
          </a:p>
        </p:txBody>
      </p:sp>
      <p:grpSp>
        <p:nvGrpSpPr>
          <p:cNvPr id="6" name="Group 97"/>
          <p:cNvGrpSpPr/>
          <p:nvPr/>
        </p:nvGrpSpPr>
        <p:grpSpPr>
          <a:xfrm>
            <a:off x="609600" y="3909536"/>
            <a:ext cx="7620000" cy="902732"/>
            <a:chOff x="609600" y="3733800"/>
            <a:chExt cx="7620000" cy="902732"/>
          </a:xfrm>
        </p:grpSpPr>
        <p:sp>
          <p:nvSpPr>
            <p:cNvPr id="35" name="TextBox 34"/>
            <p:cNvSpPr txBox="1"/>
            <p:nvPr/>
          </p:nvSpPr>
          <p:spPr>
            <a:xfrm>
              <a:off x="2209800" y="3733800"/>
              <a:ext cx="5105400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[counter==0 &amp;&amp; !writing]</a:t>
              </a:r>
              <a:r>
                <a:rPr lang="en-US" dirty="0" err="1" smtClean="0"/>
                <a:t>startwrite</a:t>
              </a:r>
              <a:r>
                <a:rPr lang="en-US" dirty="0" smtClean="0"/>
                <a:t>{writing=true}</a:t>
              </a:r>
              <a:endParaRPr lang="en-US" dirty="0"/>
            </a:p>
          </p:txBody>
        </p:sp>
        <p:sp>
          <p:nvSpPr>
            <p:cNvPr id="36" name="Oval 35"/>
            <p:cNvSpPr/>
            <p:nvPr/>
          </p:nvSpPr>
          <p:spPr>
            <a:xfrm>
              <a:off x="7467600" y="4179332"/>
              <a:ext cx="762000" cy="4572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W1</a:t>
              </a:r>
              <a:endParaRPr lang="en-US" dirty="0"/>
            </a:p>
          </p:txBody>
        </p:sp>
        <p:cxnSp>
          <p:nvCxnSpPr>
            <p:cNvPr id="52" name="Straight Arrow Connector 51"/>
            <p:cNvCxnSpPr>
              <a:endCxn id="68" idx="2"/>
            </p:cNvCxnSpPr>
            <p:nvPr/>
          </p:nvCxnSpPr>
          <p:spPr>
            <a:xfrm>
              <a:off x="609600" y="4407932"/>
              <a:ext cx="762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/>
            <p:cNvSpPr/>
            <p:nvPr/>
          </p:nvSpPr>
          <p:spPr>
            <a:xfrm>
              <a:off x="1371600" y="4179332"/>
              <a:ext cx="914400" cy="4572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W0</a:t>
              </a:r>
              <a:endParaRPr lang="en-US" dirty="0"/>
            </a:p>
          </p:txBody>
        </p:sp>
        <p:cxnSp>
          <p:nvCxnSpPr>
            <p:cNvPr id="84" name="Straight Arrow Connector 83"/>
            <p:cNvCxnSpPr>
              <a:stCxn id="68" idx="7"/>
              <a:endCxn id="36" idx="1"/>
            </p:cNvCxnSpPr>
            <p:nvPr/>
          </p:nvCxnSpPr>
          <p:spPr>
            <a:xfrm rot="5400000" flipH="1" flipV="1">
              <a:off x="4865640" y="1532736"/>
              <a:ext cx="1588" cy="5427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>
              <a:off x="609600" y="3745468"/>
              <a:ext cx="1981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Writer</a:t>
              </a:r>
              <a:endParaRPr lang="en-US" dirty="0"/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609600" y="5562600"/>
            <a:ext cx="777240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Properties: </a:t>
            </a:r>
          </a:p>
          <a:p>
            <a:r>
              <a:rPr lang="en-US" dirty="0" smtClean="0"/>
              <a:t>	[] !(counter  &gt; 0 &amp;&amp; writing)</a:t>
            </a:r>
          </a:p>
          <a:p>
            <a:r>
              <a:rPr lang="en-US" dirty="0" smtClean="0"/>
              <a:t>	[]&lt;&gt; counter &gt; 0</a:t>
            </a:r>
          </a:p>
        </p:txBody>
      </p:sp>
      <p:cxnSp>
        <p:nvCxnSpPr>
          <p:cNvPr id="27" name="Straight Arrow Connector 26"/>
          <p:cNvCxnSpPr>
            <a:stCxn id="89" idx="3"/>
            <a:endCxn id="91" idx="5"/>
          </p:cNvCxnSpPr>
          <p:nvPr/>
        </p:nvCxnSpPr>
        <p:spPr>
          <a:xfrm rot="5400000">
            <a:off x="4800600" y="114585"/>
            <a:ext cx="1588" cy="5557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36" idx="3"/>
            <a:endCxn id="68" idx="5"/>
          </p:cNvCxnSpPr>
          <p:nvPr/>
        </p:nvCxnSpPr>
        <p:spPr>
          <a:xfrm rot="5400000">
            <a:off x="4865641" y="2031762"/>
            <a:ext cx="1588" cy="54271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657600" y="4812268"/>
            <a:ext cx="26670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stopwrite</a:t>
            </a:r>
            <a:r>
              <a:rPr lang="en-US" dirty="0" smtClean="0"/>
              <a:t>{writing=false}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Counter Representation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F62BA-528A-4DD8-B1A5-20EEA374516F}" type="slidenum">
              <a:rPr lang="zh-CN" altLang="en-GB" smtClean="0"/>
              <a:pPr>
                <a:defRPr/>
              </a:pPr>
              <a:t>5</a:t>
            </a:fld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3400" y="2249269"/>
            <a:ext cx="16764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writing = false</a:t>
            </a:r>
          </a:p>
          <a:p>
            <a:r>
              <a:rPr lang="en-US" dirty="0" smtClean="0"/>
              <a:t>counter = 0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33400" y="2893874"/>
            <a:ext cx="167640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P1 is at R0</a:t>
            </a:r>
            <a:r>
              <a:rPr lang="en-US" dirty="0" smtClean="0"/>
              <a:t>.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P100 is at R0.</a:t>
            </a:r>
          </a:p>
          <a:p>
            <a:r>
              <a:rPr lang="en-US" dirty="0" smtClean="0"/>
              <a:t>Q1 is at W0.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Q100 is at W0.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667000" y="3925669"/>
            <a:ext cx="16764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writing = false</a:t>
            </a:r>
          </a:p>
          <a:p>
            <a:r>
              <a:rPr lang="en-US" dirty="0" smtClean="0"/>
              <a:t>counter = 1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667000" y="4570274"/>
            <a:ext cx="167640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P1 is at R1</a:t>
            </a:r>
            <a:r>
              <a:rPr lang="en-US" dirty="0" smtClean="0"/>
              <a:t>.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P100 is at R0.</a:t>
            </a:r>
          </a:p>
          <a:p>
            <a:r>
              <a:rPr lang="en-US" dirty="0" smtClean="0"/>
              <a:t>Q1 is at W0. 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Q100 is at W0.</a:t>
            </a:r>
            <a:endParaRPr lang="en-US" dirty="0"/>
          </a:p>
        </p:txBody>
      </p:sp>
      <p:cxnSp>
        <p:nvCxnSpPr>
          <p:cNvPr id="30" name="Shape 29"/>
          <p:cNvCxnSpPr>
            <a:stCxn id="26" idx="2"/>
          </p:cNvCxnSpPr>
          <p:nvPr/>
        </p:nvCxnSpPr>
        <p:spPr>
          <a:xfrm rot="16200000" flipH="1">
            <a:off x="1600202" y="4419597"/>
            <a:ext cx="838197" cy="129540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295400" y="54980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startread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800600" y="2209800"/>
            <a:ext cx="16764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writing = false</a:t>
            </a:r>
          </a:p>
          <a:p>
            <a:r>
              <a:rPr lang="en-US" dirty="0" smtClean="0"/>
              <a:t>counter = 0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800600" y="2854405"/>
            <a:ext cx="167640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R0 </a:t>
            </a:r>
            <a:r>
              <a:rPr lang="en-US" b="1" dirty="0" smtClean="0">
                <a:sym typeface="Wingdings" pitchFamily="2" charset="2"/>
              </a:rPr>
              <a:t> 100</a:t>
            </a:r>
            <a:endParaRPr lang="en-US" b="1" dirty="0" smtClean="0"/>
          </a:p>
          <a:p>
            <a:r>
              <a:rPr lang="en-US" b="1" dirty="0" smtClean="0"/>
              <a:t>R1 </a:t>
            </a:r>
            <a:r>
              <a:rPr lang="en-US" b="1" dirty="0" smtClean="0">
                <a:sym typeface="Wingdings" pitchFamily="2" charset="2"/>
              </a:rPr>
              <a:t> 0</a:t>
            </a:r>
          </a:p>
          <a:p>
            <a:r>
              <a:rPr lang="en-US" dirty="0" smtClean="0"/>
              <a:t>W0 </a:t>
            </a:r>
            <a:r>
              <a:rPr lang="en-US" dirty="0" smtClean="0">
                <a:sym typeface="Wingdings" pitchFamily="2" charset="2"/>
              </a:rPr>
              <a:t> 100</a:t>
            </a:r>
          </a:p>
          <a:p>
            <a:r>
              <a:rPr lang="en-US" dirty="0" smtClean="0">
                <a:sym typeface="Wingdings" pitchFamily="2" charset="2"/>
              </a:rPr>
              <a:t>W1  0</a:t>
            </a:r>
            <a:endParaRPr lang="en-US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6934200" y="3886200"/>
            <a:ext cx="16764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writing = false</a:t>
            </a:r>
          </a:p>
          <a:p>
            <a:r>
              <a:rPr lang="en-US" dirty="0" smtClean="0"/>
              <a:t>counter = 1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934200" y="4530805"/>
            <a:ext cx="167640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R0 </a:t>
            </a:r>
            <a:r>
              <a:rPr lang="en-US" b="1" dirty="0" smtClean="0">
                <a:sym typeface="Wingdings" pitchFamily="2" charset="2"/>
              </a:rPr>
              <a:t> 99</a:t>
            </a:r>
            <a:endParaRPr lang="en-US" b="1" dirty="0" smtClean="0"/>
          </a:p>
          <a:p>
            <a:r>
              <a:rPr lang="en-US" b="1" dirty="0" smtClean="0"/>
              <a:t>R1 </a:t>
            </a:r>
            <a:r>
              <a:rPr lang="en-US" b="1" dirty="0" smtClean="0">
                <a:sym typeface="Wingdings" pitchFamily="2" charset="2"/>
              </a:rPr>
              <a:t> 1</a:t>
            </a:r>
          </a:p>
          <a:p>
            <a:r>
              <a:rPr lang="en-US" dirty="0" smtClean="0"/>
              <a:t>W0 </a:t>
            </a:r>
            <a:r>
              <a:rPr lang="en-US" dirty="0" smtClean="0">
                <a:sym typeface="Wingdings" pitchFamily="2" charset="2"/>
              </a:rPr>
              <a:t> 100</a:t>
            </a:r>
          </a:p>
          <a:p>
            <a:r>
              <a:rPr lang="en-US" dirty="0" smtClean="0">
                <a:sym typeface="Wingdings" pitchFamily="2" charset="2"/>
              </a:rPr>
              <a:t>W1  0</a:t>
            </a:r>
            <a:endParaRPr lang="en-US" dirty="0" smtClean="0"/>
          </a:p>
        </p:txBody>
      </p:sp>
      <p:cxnSp>
        <p:nvCxnSpPr>
          <p:cNvPr id="39" name="Shape 38"/>
          <p:cNvCxnSpPr>
            <a:stCxn id="33" idx="2"/>
            <a:endCxn id="38" idx="1"/>
          </p:cNvCxnSpPr>
          <p:nvPr/>
        </p:nvCxnSpPr>
        <p:spPr>
          <a:xfrm rot="16200000" flipH="1">
            <a:off x="5748382" y="3945152"/>
            <a:ext cx="1076236" cy="12954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562600" y="5105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startread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Counter Abstraction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F62BA-528A-4DD8-B1A5-20EEA374516F}" type="slidenum">
              <a:rPr lang="zh-CN" altLang="en-GB" smtClean="0"/>
              <a:pPr>
                <a:defRPr/>
              </a:pPr>
              <a:t>6</a:t>
            </a:fld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3400" y="2249269"/>
            <a:ext cx="16764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writing = false</a:t>
            </a:r>
          </a:p>
          <a:p>
            <a:r>
              <a:rPr lang="en-US" dirty="0" smtClean="0"/>
              <a:t>counter = 0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33400" y="2893874"/>
            <a:ext cx="167640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P1 is at R0</a:t>
            </a:r>
            <a:r>
              <a:rPr lang="en-US" dirty="0" smtClean="0"/>
              <a:t>.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Q1 is at W0.</a:t>
            </a:r>
          </a:p>
          <a:p>
            <a:r>
              <a:rPr lang="en-US" dirty="0" smtClean="0"/>
              <a:t>…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67000" y="3925669"/>
            <a:ext cx="16764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writing = false</a:t>
            </a:r>
          </a:p>
          <a:p>
            <a:r>
              <a:rPr lang="en-US" dirty="0" smtClean="0"/>
              <a:t>counter = 1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667000" y="4570274"/>
            <a:ext cx="167640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P1 is at R1</a:t>
            </a:r>
            <a:r>
              <a:rPr lang="en-US" dirty="0" smtClean="0"/>
              <a:t>.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Q1 is at W0. </a:t>
            </a:r>
          </a:p>
          <a:p>
            <a:r>
              <a:rPr lang="en-US" dirty="0" smtClean="0"/>
              <a:t>…</a:t>
            </a:r>
          </a:p>
        </p:txBody>
      </p:sp>
      <p:cxnSp>
        <p:nvCxnSpPr>
          <p:cNvPr id="30" name="Shape 29"/>
          <p:cNvCxnSpPr>
            <a:stCxn id="26" idx="2"/>
            <a:endCxn id="28" idx="1"/>
          </p:cNvCxnSpPr>
          <p:nvPr/>
        </p:nvCxnSpPr>
        <p:spPr>
          <a:xfrm rot="16200000" flipH="1">
            <a:off x="1481182" y="3984621"/>
            <a:ext cx="1076236" cy="12954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295400" y="5181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startread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800600" y="2209800"/>
            <a:ext cx="16764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writing = false</a:t>
            </a:r>
          </a:p>
          <a:p>
            <a:r>
              <a:rPr lang="en-US" dirty="0" smtClean="0"/>
              <a:t>counter = 0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800600" y="2854405"/>
            <a:ext cx="167640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R0 </a:t>
            </a:r>
            <a:r>
              <a:rPr lang="en-US" b="1" dirty="0" smtClean="0">
                <a:sym typeface="Wingdings" pitchFamily="2" charset="2"/>
              </a:rPr>
              <a:t> ∞</a:t>
            </a:r>
            <a:endParaRPr lang="en-US" b="1" dirty="0" smtClean="0"/>
          </a:p>
          <a:p>
            <a:r>
              <a:rPr lang="en-US" b="1" dirty="0" smtClean="0"/>
              <a:t>R1 </a:t>
            </a:r>
            <a:r>
              <a:rPr lang="en-US" b="1" dirty="0" smtClean="0">
                <a:sym typeface="Wingdings" pitchFamily="2" charset="2"/>
              </a:rPr>
              <a:t> 0</a:t>
            </a:r>
          </a:p>
          <a:p>
            <a:r>
              <a:rPr lang="en-US" dirty="0" smtClean="0"/>
              <a:t>W0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∞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W1  0</a:t>
            </a:r>
            <a:endParaRPr lang="en-US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6934200" y="3886200"/>
            <a:ext cx="16764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writing = false</a:t>
            </a:r>
          </a:p>
          <a:p>
            <a:r>
              <a:rPr lang="en-US" dirty="0" smtClean="0"/>
              <a:t>counter = 1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934200" y="4530805"/>
            <a:ext cx="167640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R0 </a:t>
            </a:r>
            <a:r>
              <a:rPr lang="en-US" b="1" dirty="0" smtClean="0">
                <a:sym typeface="Wingdings" pitchFamily="2" charset="2"/>
              </a:rPr>
              <a:t> ∞</a:t>
            </a:r>
            <a:endParaRPr lang="en-US" b="1" dirty="0" smtClean="0"/>
          </a:p>
          <a:p>
            <a:r>
              <a:rPr lang="en-US" b="1" dirty="0" smtClean="0"/>
              <a:t>R1 </a:t>
            </a:r>
            <a:r>
              <a:rPr lang="en-US" b="1" dirty="0" smtClean="0">
                <a:sym typeface="Wingdings" pitchFamily="2" charset="2"/>
              </a:rPr>
              <a:t> 1</a:t>
            </a:r>
          </a:p>
          <a:p>
            <a:r>
              <a:rPr lang="en-US" dirty="0" smtClean="0"/>
              <a:t>W0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∞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W1  0</a:t>
            </a:r>
            <a:endParaRPr lang="en-US" dirty="0" smtClean="0"/>
          </a:p>
        </p:txBody>
      </p:sp>
      <p:cxnSp>
        <p:nvCxnSpPr>
          <p:cNvPr id="39" name="Shape 38"/>
          <p:cNvCxnSpPr>
            <a:stCxn id="33" idx="2"/>
            <a:endCxn id="38" idx="1"/>
          </p:cNvCxnSpPr>
          <p:nvPr/>
        </p:nvCxnSpPr>
        <p:spPr>
          <a:xfrm rot="16200000" flipH="1">
            <a:off x="5748382" y="3945152"/>
            <a:ext cx="1076236" cy="12954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562600" y="5105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startread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Abstraction with </a:t>
            </a:r>
            <a:r>
              <a:rPr lang="en-US" dirty="0" err="1" smtClean="0"/>
              <a:t>CutNumber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F62BA-528A-4DD8-B1A5-20EEA374516F}" type="slidenum">
              <a:rPr lang="zh-CN" altLang="en-GB" smtClean="0"/>
              <a:pPr>
                <a:defRPr/>
              </a:pPr>
              <a:t>7</a:t>
            </a:fld>
            <a:endParaRPr lang="en-GB" altLang="zh-CN">
              <a:solidFill>
                <a:srgbClr val="000000"/>
              </a:solidFill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1066800" y="2133600"/>
            <a:ext cx="6934200" cy="1600200"/>
            <a:chOff x="1066800" y="2438400"/>
            <a:chExt cx="6934200" cy="1600200"/>
          </a:xfrm>
        </p:grpSpPr>
        <p:sp>
          <p:nvSpPr>
            <p:cNvPr id="16" name="Oval 15"/>
            <p:cNvSpPr/>
            <p:nvPr/>
          </p:nvSpPr>
          <p:spPr>
            <a:xfrm>
              <a:off x="17526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C2</a:t>
              </a:r>
              <a:endParaRPr lang="en-US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36576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C1</a:t>
              </a:r>
              <a:endParaRPr lang="en-US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55626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C0</a:t>
              </a:r>
              <a:endParaRPr lang="en-US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7315200" y="3048000"/>
              <a:ext cx="685800" cy="3926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C3</a:t>
              </a:r>
              <a:endParaRPr lang="en-US" dirty="0"/>
            </a:p>
          </p:txBody>
        </p:sp>
        <p:cxnSp>
          <p:nvCxnSpPr>
            <p:cNvPr id="35" name="Elbow Connector 34"/>
            <p:cNvCxnSpPr>
              <a:stCxn id="18" idx="7"/>
              <a:endCxn id="19" idx="0"/>
            </p:cNvCxnSpPr>
            <p:nvPr/>
          </p:nvCxnSpPr>
          <p:spPr>
            <a:xfrm rot="5400000" flipH="1" flipV="1">
              <a:off x="6874281" y="2321687"/>
              <a:ext cx="57505" cy="1510133"/>
            </a:xfrm>
            <a:prstGeom prst="bentConnector3">
              <a:avLst>
                <a:gd name="adj1" fmla="val 497531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Elbow Connector 40"/>
            <p:cNvCxnSpPr>
              <a:stCxn id="19" idx="4"/>
              <a:endCxn id="18" idx="5"/>
            </p:cNvCxnSpPr>
            <p:nvPr/>
          </p:nvCxnSpPr>
          <p:spPr>
            <a:xfrm rot="5400000" flipH="1">
              <a:off x="6874281" y="2656850"/>
              <a:ext cx="57505" cy="1510133"/>
            </a:xfrm>
            <a:prstGeom prst="bentConnector3">
              <a:avLst>
                <a:gd name="adj1" fmla="val -397531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hape 53"/>
            <p:cNvCxnSpPr>
              <a:stCxn id="16" idx="0"/>
              <a:endCxn id="16" idx="2"/>
            </p:cNvCxnSpPr>
            <p:nvPr/>
          </p:nvCxnSpPr>
          <p:spPr>
            <a:xfrm rot="16200000" flipH="1" flipV="1">
              <a:off x="1825883" y="2974717"/>
              <a:ext cx="196334" cy="342900"/>
            </a:xfrm>
            <a:prstGeom prst="bentConnector4">
              <a:avLst>
                <a:gd name="adj1" fmla="val -116434"/>
                <a:gd name="adj2" fmla="val 293651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hape 56"/>
            <p:cNvCxnSpPr>
              <a:stCxn id="16" idx="4"/>
              <a:endCxn id="16" idx="2"/>
            </p:cNvCxnSpPr>
            <p:nvPr/>
          </p:nvCxnSpPr>
          <p:spPr>
            <a:xfrm rot="5400000" flipH="1">
              <a:off x="1825883" y="3171051"/>
              <a:ext cx="196334" cy="342900"/>
            </a:xfrm>
            <a:prstGeom prst="bentConnector4">
              <a:avLst>
                <a:gd name="adj1" fmla="val -116434"/>
                <a:gd name="adj2" fmla="val 293651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4419600" y="24500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startread</a:t>
              </a:r>
              <a:endParaRPr lang="en-US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400800" y="24500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startwrite</a:t>
              </a:r>
              <a:endParaRPr lang="en-US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400800" y="36692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stopwrite</a:t>
              </a:r>
              <a:endParaRPr lang="en-US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419600" y="36576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514600" y="24384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startread</a:t>
              </a:r>
              <a:endParaRPr lang="en-US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514600" y="36692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endParaRPr lang="en-US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066800" y="36576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stopread</a:t>
              </a:r>
              <a:endParaRPr lang="en-US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066800" y="24384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startread</a:t>
              </a:r>
              <a:endParaRPr lang="en-US" dirty="0"/>
            </a:p>
          </p:txBody>
        </p:sp>
        <p:cxnSp>
          <p:nvCxnSpPr>
            <p:cNvPr id="72" name="Elbow Connector 71"/>
            <p:cNvCxnSpPr>
              <a:stCxn id="18" idx="1"/>
              <a:endCxn id="17" idx="7"/>
            </p:cNvCxnSpPr>
            <p:nvPr/>
          </p:nvCxnSpPr>
          <p:spPr>
            <a:xfrm rot="16200000" flipV="1">
              <a:off x="4953000" y="2395472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Elbow Connector 72"/>
            <p:cNvCxnSpPr>
              <a:stCxn id="17" idx="1"/>
              <a:endCxn id="16" idx="7"/>
            </p:cNvCxnSpPr>
            <p:nvPr/>
          </p:nvCxnSpPr>
          <p:spPr>
            <a:xfrm rot="16200000" flipV="1">
              <a:off x="3048000" y="2395472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Elbow Connector 76"/>
            <p:cNvCxnSpPr>
              <a:stCxn id="16" idx="5"/>
              <a:endCxn id="17" idx="3"/>
            </p:cNvCxnSpPr>
            <p:nvPr/>
          </p:nvCxnSpPr>
          <p:spPr>
            <a:xfrm rot="16200000" flipH="1">
              <a:off x="3048000" y="2673130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Elbow Connector 78"/>
            <p:cNvCxnSpPr>
              <a:stCxn id="17" idx="5"/>
              <a:endCxn id="18" idx="3"/>
            </p:cNvCxnSpPr>
            <p:nvPr/>
          </p:nvCxnSpPr>
          <p:spPr>
            <a:xfrm rot="16200000" flipH="1">
              <a:off x="4953000" y="2673130"/>
              <a:ext cx="1588" cy="1420066"/>
            </a:xfrm>
            <a:prstGeom prst="bentConnector3">
              <a:avLst>
                <a:gd name="adj1" fmla="val 1801668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TextBox 83"/>
          <p:cNvSpPr txBox="1"/>
          <p:nvPr/>
        </p:nvSpPr>
        <p:spPr>
          <a:xfrm>
            <a:off x="990600" y="3962400"/>
            <a:ext cx="723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C0: R0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R1  0; W0 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W1  0; Writing = false; counter = 0</a:t>
            </a:r>
          </a:p>
          <a:p>
            <a:r>
              <a:rPr lang="en-US" dirty="0" smtClean="0"/>
              <a:t>C1: R0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R1  1; W0 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W1  0; Writing = false; counter = 1</a:t>
            </a:r>
          </a:p>
          <a:p>
            <a:r>
              <a:rPr lang="en-US" dirty="0" smtClean="0"/>
              <a:t>C2: R0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R1  </a:t>
            </a:r>
            <a:r>
              <a:rPr lang="en-US" b="1" dirty="0" smtClean="0">
                <a:sym typeface="Wingdings" pitchFamily="2" charset="2"/>
              </a:rPr>
              <a:t>∞</a:t>
            </a:r>
            <a:r>
              <a:rPr lang="en-US" dirty="0" smtClean="0">
                <a:sym typeface="Wingdings" pitchFamily="2" charset="2"/>
              </a:rPr>
              <a:t>; W0 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W1  0; Writing = false; counter = </a:t>
            </a:r>
            <a:r>
              <a:rPr lang="en-US" b="1" dirty="0" smtClean="0">
                <a:sym typeface="Wingdings" pitchFamily="2" charset="2"/>
              </a:rPr>
              <a:t>∞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/>
              <a:t>C3: R0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R1  0; W0  </a:t>
            </a:r>
            <a:r>
              <a:rPr lang="en-US" b="1" dirty="0" smtClean="0">
                <a:sym typeface="Wingdings" pitchFamily="2" charset="2"/>
              </a:rPr>
              <a:t>∞; </a:t>
            </a:r>
            <a:r>
              <a:rPr lang="en-US" dirty="0" smtClean="0">
                <a:sym typeface="Wingdings" pitchFamily="2" charset="2"/>
              </a:rPr>
              <a:t>W1  1; Writing = true; counter = 0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762000" y="5334000"/>
            <a:ext cx="777240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Properties: </a:t>
            </a:r>
          </a:p>
          <a:p>
            <a:r>
              <a:rPr lang="en-US" dirty="0" smtClean="0"/>
              <a:t>	[] !(counter  &gt; 0 &amp;&amp; writing)</a:t>
            </a:r>
          </a:p>
          <a:p>
            <a:r>
              <a:rPr lang="en-US" dirty="0" smtClean="0"/>
              <a:t>	[]&lt;&gt; counter &gt; 0</a:t>
            </a:r>
          </a:p>
        </p:txBody>
      </p:sp>
      <p:cxnSp>
        <p:nvCxnSpPr>
          <p:cNvPr id="28" name="Straight Arrow Connector 27"/>
          <p:cNvCxnSpPr>
            <a:endCxn id="18" idx="0"/>
          </p:cNvCxnSpPr>
          <p:nvPr/>
        </p:nvCxnSpPr>
        <p:spPr>
          <a:xfrm rot="5400000">
            <a:off x="5619750" y="2419350"/>
            <a:ext cx="6096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Fairness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F62BA-528A-4DD8-B1A5-20EEA374516F}" type="slidenum">
              <a:rPr lang="zh-CN" altLang="en-GB" smtClean="0"/>
              <a:pPr>
                <a:defRPr/>
              </a:pPr>
              <a:t>8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r>
              <a:rPr lang="en-US" dirty="0" smtClean="0"/>
              <a:t>Weak fairness</a:t>
            </a:r>
          </a:p>
          <a:p>
            <a:pPr lvl="1"/>
            <a:r>
              <a:rPr lang="en-US" dirty="0" smtClean="0"/>
              <a:t>Given an execution E, if a process Pi is always enabled in E, then always eventually Pi makes some progress in E.</a:t>
            </a:r>
          </a:p>
          <a:p>
            <a:pPr lvl="2"/>
            <a:r>
              <a:rPr lang="en-US" dirty="0" smtClean="0"/>
              <a:t>Counterexample: one reader keeps reading all the time.</a:t>
            </a:r>
          </a:p>
          <a:p>
            <a:endParaRPr lang="en-US" dirty="0" smtClean="0"/>
          </a:p>
          <a:p>
            <a:r>
              <a:rPr lang="en-US" dirty="0" smtClean="0"/>
              <a:t>Strong fairness</a:t>
            </a:r>
          </a:p>
          <a:p>
            <a:pPr lvl="1"/>
            <a:r>
              <a:rPr lang="en-US" dirty="0" smtClean="0"/>
              <a:t>Given an execution E, if a process Pi is enabled repeatedly, then always eventually Pi makes some progress. </a:t>
            </a:r>
          </a:p>
          <a:p>
            <a:pPr lvl="2"/>
            <a:r>
              <a:rPr lang="en-US" dirty="0" smtClean="0"/>
              <a:t>Counterexample: one writer keeps writing all the time.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F62BA-528A-4DD8-B1A5-20EEA374516F}" type="slidenum">
              <a:rPr lang="zh-CN" altLang="en-GB" smtClean="0"/>
              <a:pPr>
                <a:defRPr/>
              </a:pPr>
              <a:t>9</a:t>
            </a:fld>
            <a:endParaRPr lang="en-GB" altLang="zh-CN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2633008"/>
            <a:ext cx="685800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Can we perform model checking under weak or strong fairness (i.e., searching for a bad loop which is fair) with process counter abstraction?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3000" y="4267200"/>
            <a:ext cx="6858000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Is it possible to tell whether an execution is fair or not without the knowledge of process  identities?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宋体"/>
      </a:majorFont>
      <a:minorFont>
        <a:latin typeface="Arial"/>
        <a:ea typeface="Arial Unicode MS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91408" tIns="45703" rIns="91408" bIns="45703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•"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2"/>
            <a:cs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91408" tIns="45703" rIns="91408" bIns="45703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•"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2"/>
            <a:cs typeface="宋体" pitchFamily="2" charset="-122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2531</TotalTime>
  <Words>1471</Words>
  <Application>Microsoft Office PowerPoint</Application>
  <PresentationFormat>On-screen Show (4:3)</PresentationFormat>
  <Paragraphs>298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Blank</vt:lpstr>
      <vt:lpstr>Flow</vt:lpstr>
      <vt:lpstr>Fair Model Checking with Process Counter Abstraction</vt:lpstr>
      <vt:lpstr>Slide 2</vt:lpstr>
      <vt:lpstr>Readers/Writers Example</vt:lpstr>
      <vt:lpstr>Readers/Writers Example</vt:lpstr>
      <vt:lpstr>Counter Representation</vt:lpstr>
      <vt:lpstr>Process Counter Abstraction</vt:lpstr>
      <vt:lpstr>Abstraction with CutNumber</vt:lpstr>
      <vt:lpstr>Fairness</vt:lpstr>
      <vt:lpstr>Problem Statement</vt:lpstr>
      <vt:lpstr>Always</vt:lpstr>
      <vt:lpstr>Once</vt:lpstr>
      <vt:lpstr>Leave</vt:lpstr>
      <vt:lpstr>Fairness with Abstraction</vt:lpstr>
      <vt:lpstr>Fairness with Abstraction</vt:lpstr>
      <vt:lpstr>Fairness with Abstraction</vt:lpstr>
      <vt:lpstr>Abstract Fairness Example </vt:lpstr>
      <vt:lpstr>Algorithms</vt:lpstr>
      <vt:lpstr>Spurious Detection </vt:lpstr>
      <vt:lpstr>Experiments</vt:lpstr>
      <vt:lpstr>Conclusion</vt:lpstr>
      <vt:lpstr>Related Work</vt:lpstr>
      <vt:lpstr>Remaining Questions</vt:lpstr>
    </vt:vector>
  </TitlesOfParts>
  <Company>nus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Analysis Toolkit</dc:title>
  <dc:creator>dcssunj</dc:creator>
  <cp:lastModifiedBy>sun@nus</cp:lastModifiedBy>
  <cp:revision>216</cp:revision>
  <cp:lastPrinted>1601-01-01T00:00:00Z</cp:lastPrinted>
  <dcterms:created xsi:type="dcterms:W3CDTF">2009-07-24T06:40:48Z</dcterms:created>
  <dcterms:modified xsi:type="dcterms:W3CDTF">2009-08-13T10:37:00Z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TC010183731033</vt:lpwstr>
  </property>
</Properties>
</file>