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820" r:id="rId2"/>
  </p:sldMasterIdLst>
  <p:notesMasterIdLst>
    <p:notesMasterId r:id="rId19"/>
  </p:notesMasterIdLst>
  <p:handoutMasterIdLst>
    <p:handoutMasterId r:id="rId20"/>
  </p:handoutMasterIdLst>
  <p:sldIdLst>
    <p:sldId id="256" r:id="rId3"/>
    <p:sldId id="358" r:id="rId4"/>
    <p:sldId id="289" r:id="rId5"/>
    <p:sldId id="339" r:id="rId6"/>
    <p:sldId id="357" r:id="rId7"/>
    <p:sldId id="293" r:id="rId8"/>
    <p:sldId id="351" r:id="rId9"/>
    <p:sldId id="352" r:id="rId10"/>
    <p:sldId id="353" r:id="rId11"/>
    <p:sldId id="354" r:id="rId12"/>
    <p:sldId id="290" r:id="rId13"/>
    <p:sldId id="360" r:id="rId14"/>
    <p:sldId id="363" r:id="rId15"/>
    <p:sldId id="364" r:id="rId16"/>
    <p:sldId id="365" r:id="rId17"/>
    <p:sldId id="366" r:id="rId18"/>
  </p:sldIdLst>
  <p:sldSz cx="9144000" cy="6858000" type="screen4x3"/>
  <p:notesSz cx="6858000" cy="9144000"/>
  <p:custDataLst>
    <p:tags r:id="rId21"/>
  </p:custDataLst>
  <p:defaultTextStyle>
    <a:defPPr>
      <a:defRPr lang="en-US"/>
    </a:defPPr>
    <a:lvl1pPr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1pPr>
    <a:lvl2pPr marL="457200"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2pPr>
    <a:lvl3pPr marL="914400"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3pPr>
    <a:lvl4pPr marL="1371600"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4pPr>
    <a:lvl5pPr marL="1828800"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kern="1200">
        <a:solidFill>
          <a:schemeClr val="tx1"/>
        </a:solidFill>
        <a:latin typeface="Arial" charset="0"/>
        <a:ea typeface="Arial Unicode MS" pitchFamily="34" charset="-128"/>
        <a:cs typeface="Arial Unicode MS" pitchFamily="34" charset="-128"/>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Herzo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3333FF"/>
    <a:srgbClr val="FF0066"/>
    <a:srgbClr val="FF3399"/>
    <a:srgbClr val="5F5F5F"/>
    <a:srgbClr val="FFFF66"/>
    <a:srgbClr val="FFCC00"/>
    <a:srgbClr val="00CC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8" autoAdjust="0"/>
    <p:restoredTop sz="81728" autoAdjust="0"/>
  </p:normalViewPr>
  <p:slideViewPr>
    <p:cSldViewPr>
      <p:cViewPr>
        <p:scale>
          <a:sx n="70" d="100"/>
          <a:sy n="70" d="100"/>
        </p:scale>
        <p:origin x="-594" y="-300"/>
      </p:cViewPr>
      <p:guideLst>
        <p:guide orient="horz" pos="1536"/>
        <p:guide pos="960"/>
      </p:guideLst>
    </p:cSldViewPr>
  </p:slideViewPr>
  <p:outlineViewPr>
    <p:cViewPr>
      <p:scale>
        <a:sx n="33" d="100"/>
        <a:sy n="33" d="100"/>
      </p:scale>
      <p:origin x="48" y="132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ea typeface="+mn-ea"/>
                <a:cs typeface="Times New Roman" pitchFamily="18" charset="0"/>
              </a:defRPr>
            </a:lvl1pPr>
          </a:lstStyle>
          <a:p>
            <a:pPr>
              <a:defRPr/>
            </a:pPr>
            <a:endParaRPr lang="en-US" dirty="0"/>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ea typeface="+mn-ea"/>
                <a:cs typeface="Times New Roman" pitchFamily="18" charset="0"/>
              </a:defRPr>
            </a:lvl1pPr>
          </a:lstStyle>
          <a:p>
            <a:pPr>
              <a:defRPr/>
            </a:pPr>
            <a:endParaRPr lang="en-US" dirty="0"/>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ea typeface="+mn-ea"/>
                <a:cs typeface="Times New Roman" pitchFamily="18" charset="0"/>
              </a:defRPr>
            </a:lvl1pPr>
          </a:lstStyle>
          <a:p>
            <a:pPr>
              <a:defRPr/>
            </a:pPr>
            <a:endParaRPr lang="en-US" dirty="0"/>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ea typeface="+mn-ea"/>
                <a:cs typeface="Times New Roman" pitchFamily="18" charset="0"/>
              </a:defRPr>
            </a:lvl1pPr>
          </a:lstStyle>
          <a:p>
            <a:pPr>
              <a:defRPr/>
            </a:pPr>
            <a:fld id="{D6B99CF5-A6F6-4D4A-9171-741532C192DF}"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ea typeface="+mn-ea"/>
                <a:cs typeface="Times New Roman" pitchFamily="18" charset="0"/>
              </a:defRPr>
            </a:lvl1pPr>
          </a:lstStyle>
          <a:p>
            <a:pPr>
              <a:defRPr/>
            </a:pPr>
            <a:endParaRPr lang="en-US" dirty="0"/>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ea typeface="+mn-ea"/>
                <a:cs typeface="Times New Roman" pitchFamily="18" charset="0"/>
              </a:defRPr>
            </a:lvl1pPr>
          </a:lstStyle>
          <a:p>
            <a:pPr>
              <a:defRPr/>
            </a:pPr>
            <a:endParaRPr lang="en-US" dirty="0"/>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ea typeface="+mn-ea"/>
                <a:cs typeface="Times New Roman" pitchFamily="18" charset="0"/>
              </a:defRPr>
            </a:lvl1pPr>
          </a:lstStyle>
          <a:p>
            <a:pPr>
              <a:defRPr/>
            </a:pPr>
            <a:endParaRPr lang="en-US" dirty="0"/>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ea typeface="+mn-ea"/>
                <a:cs typeface="Times New Roman" pitchFamily="18" charset="0"/>
              </a:defRPr>
            </a:lvl1pPr>
          </a:lstStyle>
          <a:p>
            <a:pPr>
              <a:defRPr/>
            </a:pPr>
            <a:fld id="{E2796EC8-CE0F-4E9B-A1D5-B4294EA5123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2796EC8-CE0F-4E9B-A1D5-B4294EA5123A}" type="slidenum">
              <a:rPr lang="en-US" smtClean="0"/>
              <a:pPr>
                <a:defRPr/>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2796EC8-CE0F-4E9B-A1D5-B4294EA5123A}" type="slidenum">
              <a:rPr lang="en-US" smtClean="0"/>
              <a:pPr>
                <a:defRPr/>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a:noFill/>
          <a:ln/>
        </p:spPr>
        <p:txBody>
          <a:bodyPr/>
          <a:lstStyle/>
          <a:p>
            <a:r>
              <a:rPr lang="en-US" altLang="zh-CN" smtClean="0"/>
              <a:t>The grammar of CSP# language is list here..</a:t>
            </a:r>
          </a:p>
          <a:p>
            <a:r>
              <a:rPr lang="en-US" altLang="zh-CN" smtClean="0"/>
              <a:t>..</a:t>
            </a:r>
          </a:p>
          <a:p>
            <a:endParaRPr lang="en-US" altLang="zh-C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kumimoji="1" lang="en-US" sz="1200" kern="1200" baseline="0" dirty="0" smtClean="0">
                <a:solidFill>
                  <a:schemeClr val="tx1"/>
                </a:solidFill>
                <a:latin typeface="Times New Roman" pitchFamily="18" charset="0"/>
                <a:ea typeface="+mn-ea"/>
                <a:cs typeface="Times New Roman" pitchFamily="18" charset="0"/>
              </a:rPr>
              <a:t>Let </a:t>
            </a:r>
            <a:r>
              <a:rPr kumimoji="1" lang="en-US" sz="1200" i="1" kern="1200" baseline="0" dirty="0" smtClean="0">
                <a:solidFill>
                  <a:schemeClr val="tx1"/>
                </a:solidFill>
                <a:latin typeface="Times New Roman" pitchFamily="18" charset="0"/>
                <a:ea typeface="+mn-ea"/>
                <a:cs typeface="Times New Roman" pitchFamily="18" charset="0"/>
              </a:rPr>
              <a:t> and  be two constants such that  &lt; . Fischer's mutual exclusion</a:t>
            </a:r>
          </a:p>
          <a:p>
            <a:r>
              <a:rPr kumimoji="1" lang="en-US" sz="1200" kern="1200" baseline="0" dirty="0" smtClean="0">
                <a:solidFill>
                  <a:schemeClr val="tx1"/>
                </a:solidFill>
                <a:latin typeface="Times New Roman" pitchFamily="18" charset="0"/>
                <a:ea typeface="+mn-ea"/>
                <a:cs typeface="Times New Roman" pitchFamily="18" charset="0"/>
              </a:rPr>
              <a:t>algorithm is modeled as a model (</a:t>
            </a:r>
            <a:r>
              <a:rPr kumimoji="1" lang="en-US" sz="1200" i="1" kern="1200" baseline="0" dirty="0" smtClean="0">
                <a:solidFill>
                  <a:schemeClr val="tx1"/>
                </a:solidFill>
                <a:latin typeface="Times New Roman" pitchFamily="18" charset="0"/>
                <a:ea typeface="+mn-ea"/>
                <a:cs typeface="Times New Roman" pitchFamily="18" charset="0"/>
              </a:rPr>
              <a:t>V; vi ; </a:t>
            </a:r>
            <a:r>
              <a:rPr kumimoji="1" lang="en-US" sz="1200" i="1" kern="1200" baseline="0" dirty="0" err="1" smtClean="0">
                <a:solidFill>
                  <a:schemeClr val="tx1"/>
                </a:solidFill>
                <a:latin typeface="Times New Roman" pitchFamily="18" charset="0"/>
                <a:ea typeface="+mn-ea"/>
                <a:cs typeface="Times New Roman" pitchFamily="18" charset="0"/>
              </a:rPr>
              <a:t>Procotol</a:t>
            </a:r>
            <a:r>
              <a:rPr kumimoji="1" lang="en-US" sz="1200" i="1" kern="1200" baseline="0" dirty="0" smtClean="0">
                <a:solidFill>
                  <a:schemeClr val="tx1"/>
                </a:solidFill>
                <a:latin typeface="Times New Roman" pitchFamily="18" charset="0"/>
                <a:ea typeface="+mn-ea"/>
                <a:cs typeface="Times New Roman" pitchFamily="18" charset="0"/>
              </a:rPr>
              <a:t> ). V contains two variables turn</a:t>
            </a:r>
          </a:p>
          <a:p>
            <a:r>
              <a:rPr kumimoji="1" lang="en-US" sz="1200" kern="1200" baseline="0" dirty="0" smtClean="0">
                <a:solidFill>
                  <a:schemeClr val="tx1"/>
                </a:solidFill>
                <a:latin typeface="Times New Roman" pitchFamily="18" charset="0"/>
                <a:ea typeface="+mn-ea"/>
                <a:cs typeface="Times New Roman" pitchFamily="18" charset="0"/>
              </a:rPr>
              <a:t>and </a:t>
            </a:r>
            <a:r>
              <a:rPr kumimoji="1" lang="en-US" sz="1200" i="1" kern="1200" baseline="0" dirty="0" smtClean="0">
                <a:solidFill>
                  <a:schemeClr val="tx1"/>
                </a:solidFill>
                <a:latin typeface="Times New Roman" pitchFamily="18" charset="0"/>
                <a:ea typeface="+mn-ea"/>
                <a:cs typeface="Times New Roman" pitchFamily="18" charset="0"/>
              </a:rPr>
              <a:t>counter. The former indicates which process attempted to access the critical</a:t>
            </a:r>
          </a:p>
          <a:p>
            <a:r>
              <a:rPr kumimoji="1" lang="en-US" sz="1200" kern="1200" baseline="0" dirty="0" smtClean="0">
                <a:solidFill>
                  <a:schemeClr val="tx1"/>
                </a:solidFill>
                <a:latin typeface="Times New Roman" pitchFamily="18" charset="0"/>
                <a:ea typeface="+mn-ea"/>
                <a:cs typeface="Times New Roman" pitchFamily="18" charset="0"/>
              </a:rPr>
              <a:t>section most recently. The latter counts the number of processes accessing the</a:t>
            </a:r>
          </a:p>
          <a:p>
            <a:r>
              <a:rPr kumimoji="1" lang="en-US" sz="1200" kern="1200" baseline="0" dirty="0" smtClean="0">
                <a:solidFill>
                  <a:schemeClr val="tx1"/>
                </a:solidFill>
                <a:latin typeface="Times New Roman" pitchFamily="18" charset="0"/>
                <a:ea typeface="+mn-ea"/>
                <a:cs typeface="Times New Roman" pitchFamily="18" charset="0"/>
              </a:rPr>
              <a:t>critical section. Initial valuation </a:t>
            </a:r>
            <a:r>
              <a:rPr kumimoji="1" lang="en-US" sz="1200" i="1" kern="1200" baseline="0" dirty="0" smtClean="0">
                <a:solidFill>
                  <a:schemeClr val="tx1"/>
                </a:solidFill>
                <a:latin typeface="Times New Roman" pitchFamily="18" charset="0"/>
                <a:ea typeface="+mn-ea"/>
                <a:cs typeface="Times New Roman" pitchFamily="18" charset="0"/>
              </a:rPr>
              <a:t>vi maps turn to -1 (which denotes that no process</a:t>
            </a:r>
          </a:p>
          <a:p>
            <a:r>
              <a:rPr kumimoji="1" lang="en-US" sz="1200" kern="1200" baseline="0" dirty="0" smtClean="0">
                <a:solidFill>
                  <a:schemeClr val="tx1"/>
                </a:solidFill>
                <a:latin typeface="Times New Roman" pitchFamily="18" charset="0"/>
                <a:ea typeface="+mn-ea"/>
                <a:cs typeface="Times New Roman" pitchFamily="18" charset="0"/>
              </a:rPr>
              <a:t>is attempting initially) and </a:t>
            </a:r>
            <a:r>
              <a:rPr kumimoji="1" lang="en-US" sz="1200" i="1" kern="1200" baseline="0" dirty="0" smtClean="0">
                <a:solidFill>
                  <a:schemeClr val="tx1"/>
                </a:solidFill>
                <a:latin typeface="Times New Roman" pitchFamily="18" charset="0"/>
                <a:ea typeface="+mn-ea"/>
                <a:cs typeface="Times New Roman" pitchFamily="18" charset="0"/>
              </a:rPr>
              <a:t>counter to 0 (which denotes that no process is in the</a:t>
            </a:r>
          </a:p>
          <a:p>
            <a:r>
              <a:rPr kumimoji="1" lang="en-US" sz="1200" kern="1200" baseline="0" dirty="0" smtClean="0">
                <a:solidFill>
                  <a:schemeClr val="tx1"/>
                </a:solidFill>
                <a:latin typeface="Times New Roman" pitchFamily="18" charset="0"/>
                <a:ea typeface="+mn-ea"/>
                <a:cs typeface="Times New Roman" pitchFamily="18" charset="0"/>
              </a:rPr>
              <a:t>critical section initially). Process </a:t>
            </a:r>
            <a:r>
              <a:rPr kumimoji="1" lang="en-US" sz="1200" i="1" kern="1200" baseline="0" dirty="0" smtClean="0">
                <a:solidFill>
                  <a:schemeClr val="tx1"/>
                </a:solidFill>
                <a:latin typeface="Times New Roman" pitchFamily="18" charset="0"/>
                <a:ea typeface="+mn-ea"/>
                <a:cs typeface="Times New Roman" pitchFamily="18" charset="0"/>
              </a:rPr>
              <a:t>Protocol is </a:t>
            </a:r>
            <a:r>
              <a:rPr kumimoji="1" lang="en-US" sz="1200" i="1" kern="1200" baseline="0" dirty="0" err="1" smtClean="0">
                <a:solidFill>
                  <a:schemeClr val="tx1"/>
                </a:solidFill>
                <a:latin typeface="Times New Roman" pitchFamily="18" charset="0"/>
                <a:ea typeface="+mn-ea"/>
                <a:cs typeface="Times New Roman" pitchFamily="18" charset="0"/>
              </a:rPr>
              <a:t>dened</a:t>
            </a:r>
            <a:r>
              <a:rPr kumimoji="1" lang="en-US" sz="1200" i="1" kern="1200" baseline="0" dirty="0" smtClean="0">
                <a:solidFill>
                  <a:schemeClr val="tx1"/>
                </a:solidFill>
                <a:latin typeface="Times New Roman" pitchFamily="18" charset="0"/>
                <a:ea typeface="+mn-ea"/>
                <a:cs typeface="Times New Roman" pitchFamily="18" charset="0"/>
              </a:rPr>
              <a:t> as follows</a:t>
            </a:r>
          </a:p>
          <a:p>
            <a:endParaRPr lang="en-US" dirty="0" smtClean="0"/>
          </a:p>
          <a:p>
            <a:r>
              <a:rPr kumimoji="1" lang="en-US" sz="1200" kern="1200" baseline="0" dirty="0" smtClean="0">
                <a:solidFill>
                  <a:schemeClr val="tx1"/>
                </a:solidFill>
                <a:latin typeface="Times New Roman" pitchFamily="18" charset="0"/>
                <a:ea typeface="+mn-ea"/>
                <a:cs typeface="Times New Roman" pitchFamily="18" charset="0"/>
              </a:rPr>
              <a:t>where </a:t>
            </a:r>
            <a:r>
              <a:rPr kumimoji="1" lang="en-US" sz="1200" i="1" kern="1200" baseline="0" dirty="0" smtClean="0">
                <a:solidFill>
                  <a:schemeClr val="tx1"/>
                </a:solidFill>
                <a:latin typeface="Times New Roman" pitchFamily="18" charset="0"/>
                <a:ea typeface="+mn-ea"/>
                <a:cs typeface="Times New Roman" pitchFamily="18" charset="0"/>
              </a:rPr>
              <a:t>n is a natural number representing the number of processes. Process Proc(</a:t>
            </a:r>
            <a:r>
              <a:rPr kumimoji="1" lang="en-US" sz="1200" i="1" kern="1200" baseline="0" dirty="0" err="1" smtClean="0">
                <a:solidFill>
                  <a:schemeClr val="tx1"/>
                </a:solidFill>
                <a:latin typeface="Times New Roman" pitchFamily="18" charset="0"/>
                <a:ea typeface="+mn-ea"/>
                <a:cs typeface="Times New Roman" pitchFamily="18" charset="0"/>
              </a:rPr>
              <a:t>i</a:t>
            </a:r>
            <a:r>
              <a:rPr kumimoji="1" lang="en-US" sz="1200" i="1" kern="1200" baseline="0" dirty="0" smtClean="0">
                <a:solidFill>
                  <a:schemeClr val="tx1"/>
                </a:solidFill>
                <a:latin typeface="Times New Roman" pitchFamily="18" charset="0"/>
                <a:ea typeface="+mn-ea"/>
                <a:cs typeface="Times New Roman" pitchFamily="18" charset="0"/>
              </a:rPr>
              <a:t>)</a:t>
            </a:r>
          </a:p>
          <a:p>
            <a:r>
              <a:rPr kumimoji="1" lang="en-US" sz="1200" kern="1200" baseline="0" dirty="0" smtClean="0">
                <a:solidFill>
                  <a:schemeClr val="tx1"/>
                </a:solidFill>
                <a:latin typeface="Times New Roman" pitchFamily="18" charset="0"/>
                <a:ea typeface="+mn-ea"/>
                <a:cs typeface="Times New Roman" pitchFamily="18" charset="0"/>
              </a:rPr>
              <a:t>models a process with a unique integer identify </a:t>
            </a:r>
            <a:r>
              <a:rPr kumimoji="1" lang="en-US" sz="1200" i="1" kern="1200" baseline="0" dirty="0" err="1" smtClean="0">
                <a:solidFill>
                  <a:schemeClr val="tx1"/>
                </a:solidFill>
                <a:latin typeface="Times New Roman" pitchFamily="18" charset="0"/>
                <a:ea typeface="+mn-ea"/>
                <a:cs typeface="Times New Roman" pitchFamily="18" charset="0"/>
              </a:rPr>
              <a:t>i</a:t>
            </a:r>
            <a:r>
              <a:rPr kumimoji="1" lang="en-US" sz="1200" i="1" kern="1200" baseline="0" dirty="0" smtClean="0">
                <a:solidFill>
                  <a:schemeClr val="tx1"/>
                </a:solidFill>
                <a:latin typeface="Times New Roman" pitchFamily="18" charset="0"/>
                <a:ea typeface="+mn-ea"/>
                <a:cs typeface="Times New Roman" pitchFamily="18" charset="0"/>
              </a:rPr>
              <a:t>. If turn is -1 (i.e., no other</a:t>
            </a:r>
          </a:p>
          <a:p>
            <a:r>
              <a:rPr kumimoji="1" lang="en-US" sz="1200" kern="1200" baseline="0" dirty="0" smtClean="0">
                <a:solidFill>
                  <a:schemeClr val="tx1"/>
                </a:solidFill>
                <a:latin typeface="Times New Roman" pitchFamily="18" charset="0"/>
                <a:ea typeface="+mn-ea"/>
                <a:cs typeface="Times New Roman" pitchFamily="18" charset="0"/>
              </a:rPr>
              <a:t>process is attempting), </a:t>
            </a:r>
            <a:r>
              <a:rPr kumimoji="1" lang="en-US" sz="1200" i="1" kern="1200" baseline="0" dirty="0" smtClean="0">
                <a:solidFill>
                  <a:schemeClr val="tx1"/>
                </a:solidFill>
                <a:latin typeface="Times New Roman" pitchFamily="18" charset="0"/>
                <a:ea typeface="+mn-ea"/>
                <a:cs typeface="Times New Roman" pitchFamily="18" charset="0"/>
              </a:rPr>
              <a:t>Proc(</a:t>
            </a:r>
            <a:r>
              <a:rPr kumimoji="1" lang="en-US" sz="1200" i="1" kern="1200" baseline="0" dirty="0" err="1" smtClean="0">
                <a:solidFill>
                  <a:schemeClr val="tx1"/>
                </a:solidFill>
                <a:latin typeface="Times New Roman" pitchFamily="18" charset="0"/>
                <a:ea typeface="+mn-ea"/>
                <a:cs typeface="Times New Roman" pitchFamily="18" charset="0"/>
              </a:rPr>
              <a:t>i</a:t>
            </a:r>
            <a:r>
              <a:rPr kumimoji="1" lang="en-US" sz="1200" i="1" kern="1200" baseline="0" dirty="0" smtClean="0">
                <a:solidFill>
                  <a:schemeClr val="tx1"/>
                </a:solidFill>
                <a:latin typeface="Times New Roman" pitchFamily="18" charset="0"/>
                <a:ea typeface="+mn-ea"/>
                <a:cs typeface="Times New Roman" pitchFamily="18" charset="0"/>
              </a:rPr>
              <a:t>) behaves as </a:t>
            </a:r>
            <a:r>
              <a:rPr kumimoji="1" lang="en-US" sz="1200" i="1" kern="1200" baseline="0" dirty="0" err="1" smtClean="0">
                <a:solidFill>
                  <a:schemeClr val="tx1"/>
                </a:solidFill>
                <a:latin typeface="Times New Roman" pitchFamily="18" charset="0"/>
                <a:ea typeface="+mn-ea"/>
                <a:cs typeface="Times New Roman" pitchFamily="18" charset="0"/>
              </a:rPr>
              <a:t>specied</a:t>
            </a:r>
            <a:r>
              <a:rPr kumimoji="1" lang="en-US" sz="1200" i="1" kern="1200" baseline="0" dirty="0" smtClean="0">
                <a:solidFill>
                  <a:schemeClr val="tx1"/>
                </a:solidFill>
                <a:latin typeface="Times New Roman" pitchFamily="18" charset="0"/>
                <a:ea typeface="+mn-ea"/>
                <a:cs typeface="Times New Roman" pitchFamily="18" charset="0"/>
              </a:rPr>
              <a:t> by process Active(</a:t>
            </a:r>
            <a:r>
              <a:rPr kumimoji="1" lang="en-US" sz="1200" i="1" kern="1200" baseline="0" dirty="0" err="1" smtClean="0">
                <a:solidFill>
                  <a:schemeClr val="tx1"/>
                </a:solidFill>
                <a:latin typeface="Times New Roman" pitchFamily="18" charset="0"/>
                <a:ea typeface="+mn-ea"/>
                <a:cs typeface="Times New Roman" pitchFamily="18" charset="0"/>
              </a:rPr>
              <a:t>i</a:t>
            </a:r>
            <a:r>
              <a:rPr kumimoji="1" lang="en-US" sz="1200" i="1" kern="1200" baseline="0" dirty="0" smtClean="0">
                <a:solidFill>
                  <a:schemeClr val="tx1"/>
                </a:solidFill>
                <a:latin typeface="Times New Roman" pitchFamily="18" charset="0"/>
                <a:ea typeface="+mn-ea"/>
                <a:cs typeface="Times New Roman" pitchFamily="18" charset="0"/>
              </a:rPr>
              <a:t>). In process</a:t>
            </a:r>
          </a:p>
          <a:p>
            <a:r>
              <a:rPr kumimoji="1" lang="en-US" sz="1200" i="1" kern="1200" baseline="0" dirty="0" smtClean="0">
                <a:solidFill>
                  <a:schemeClr val="tx1"/>
                </a:solidFill>
                <a:latin typeface="Times New Roman" pitchFamily="18" charset="0"/>
                <a:ea typeface="+mn-ea"/>
                <a:cs typeface="Times New Roman" pitchFamily="18" charset="0"/>
              </a:rPr>
              <a:t>Active(</a:t>
            </a:r>
            <a:r>
              <a:rPr kumimoji="1" lang="en-US" sz="1200" i="1" kern="1200" baseline="0" dirty="0" err="1" smtClean="0">
                <a:solidFill>
                  <a:schemeClr val="tx1"/>
                </a:solidFill>
                <a:latin typeface="Times New Roman" pitchFamily="18" charset="0"/>
                <a:ea typeface="+mn-ea"/>
                <a:cs typeface="Times New Roman" pitchFamily="18" charset="0"/>
              </a:rPr>
              <a:t>i</a:t>
            </a:r>
            <a:r>
              <a:rPr kumimoji="1" lang="en-US" sz="1200" i="1" kern="1200" baseline="0" dirty="0" smtClean="0">
                <a:solidFill>
                  <a:schemeClr val="tx1"/>
                </a:solidFill>
                <a:latin typeface="Times New Roman" pitchFamily="18" charset="0"/>
                <a:ea typeface="+mn-ea"/>
                <a:cs typeface="Times New Roman" pitchFamily="18" charset="0"/>
              </a:rPr>
              <a:t>), </a:t>
            </a:r>
            <a:r>
              <a:rPr kumimoji="1" lang="en-US" sz="1200" i="1" kern="1200" baseline="0" dirty="0" err="1" smtClean="0">
                <a:solidFill>
                  <a:schemeClr val="tx1"/>
                </a:solidFill>
                <a:latin typeface="Times New Roman" pitchFamily="18" charset="0"/>
                <a:ea typeface="+mn-ea"/>
                <a:cs typeface="Times New Roman" pitchFamily="18" charset="0"/>
              </a:rPr>
              <a:t>rstly</a:t>
            </a:r>
            <a:r>
              <a:rPr kumimoji="1" lang="en-US" sz="1200" i="1" kern="1200" baseline="0" dirty="0" smtClean="0">
                <a:solidFill>
                  <a:schemeClr val="tx1"/>
                </a:solidFill>
                <a:latin typeface="Times New Roman" pitchFamily="18" charset="0"/>
                <a:ea typeface="+mn-ea"/>
                <a:cs typeface="Times New Roman" pitchFamily="18" charset="0"/>
              </a:rPr>
              <a:t> turn is set to be </a:t>
            </a:r>
            <a:r>
              <a:rPr kumimoji="1" lang="en-US" sz="1200" i="1" kern="1200" baseline="0" dirty="0" err="1" smtClean="0">
                <a:solidFill>
                  <a:schemeClr val="tx1"/>
                </a:solidFill>
                <a:latin typeface="Times New Roman" pitchFamily="18" charset="0"/>
                <a:ea typeface="+mn-ea"/>
                <a:cs typeface="Times New Roman" pitchFamily="18" charset="0"/>
              </a:rPr>
              <a:t>i</a:t>
            </a:r>
            <a:r>
              <a:rPr kumimoji="1" lang="en-US" sz="1200" i="1" kern="1200" baseline="0" dirty="0" smtClean="0">
                <a:solidFill>
                  <a:schemeClr val="tx1"/>
                </a:solidFill>
                <a:latin typeface="Times New Roman" pitchFamily="18" charset="0"/>
                <a:ea typeface="+mn-ea"/>
                <a:cs typeface="Times New Roman" pitchFamily="18" charset="0"/>
              </a:rPr>
              <a:t> (indicating that the </a:t>
            </a:r>
            <a:r>
              <a:rPr kumimoji="1" lang="en-US" sz="1200" i="1" kern="1200" baseline="0" dirty="0" err="1" smtClean="0">
                <a:solidFill>
                  <a:schemeClr val="tx1"/>
                </a:solidFill>
                <a:latin typeface="Times New Roman" pitchFamily="18" charset="0"/>
                <a:ea typeface="+mn-ea"/>
                <a:cs typeface="Times New Roman" pitchFamily="18" charset="0"/>
              </a:rPr>
              <a:t>i</a:t>
            </a:r>
            <a:r>
              <a:rPr kumimoji="1" lang="en-US" sz="1200" i="1" kern="1200" baseline="0" dirty="0" smtClean="0">
                <a:solidFill>
                  <a:schemeClr val="tx1"/>
                </a:solidFill>
                <a:latin typeface="Times New Roman" pitchFamily="18" charset="0"/>
                <a:ea typeface="+mn-ea"/>
                <a:cs typeface="Times New Roman" pitchFamily="18" charset="0"/>
              </a:rPr>
              <a:t>-process is now attempting)</a:t>
            </a:r>
          </a:p>
          <a:p>
            <a:r>
              <a:rPr kumimoji="1" lang="en-US" sz="1200" kern="1200" baseline="0" dirty="0" smtClean="0">
                <a:solidFill>
                  <a:schemeClr val="tx1"/>
                </a:solidFill>
                <a:latin typeface="Times New Roman" pitchFamily="18" charset="0"/>
                <a:ea typeface="+mn-ea"/>
                <a:cs typeface="Times New Roman" pitchFamily="18" charset="0"/>
              </a:rPr>
              <a:t>by action </a:t>
            </a:r>
            <a:r>
              <a:rPr kumimoji="1" lang="en-US" sz="1200" i="1" kern="1200" baseline="0" dirty="0" err="1" smtClean="0">
                <a:solidFill>
                  <a:schemeClr val="tx1"/>
                </a:solidFill>
                <a:latin typeface="Times New Roman" pitchFamily="18" charset="0"/>
                <a:ea typeface="+mn-ea"/>
                <a:cs typeface="Times New Roman" pitchFamily="18" charset="0"/>
              </a:rPr>
              <a:t>update:i</a:t>
            </a:r>
            <a:r>
              <a:rPr kumimoji="1" lang="en-US" sz="1200" i="1" kern="1200" baseline="0" dirty="0" smtClean="0">
                <a:solidFill>
                  <a:schemeClr val="tx1"/>
                </a:solidFill>
                <a:latin typeface="Times New Roman" pitchFamily="18" charset="0"/>
                <a:ea typeface="+mn-ea"/>
                <a:cs typeface="Times New Roman" pitchFamily="18" charset="0"/>
              </a:rPr>
              <a:t>. Note that </a:t>
            </a:r>
            <a:r>
              <a:rPr kumimoji="1" lang="en-US" sz="1200" i="1" kern="1200" baseline="0" dirty="0" err="1" smtClean="0">
                <a:solidFill>
                  <a:schemeClr val="tx1"/>
                </a:solidFill>
                <a:latin typeface="Times New Roman" pitchFamily="18" charset="0"/>
                <a:ea typeface="+mn-ea"/>
                <a:cs typeface="Times New Roman" pitchFamily="18" charset="0"/>
              </a:rPr>
              <a:t>update:i</a:t>
            </a:r>
            <a:r>
              <a:rPr kumimoji="1" lang="en-US" sz="1200" i="1" kern="1200" baseline="0" dirty="0" smtClean="0">
                <a:solidFill>
                  <a:schemeClr val="tx1"/>
                </a:solidFill>
                <a:latin typeface="Times New Roman" pitchFamily="18" charset="0"/>
                <a:ea typeface="+mn-ea"/>
                <a:cs typeface="Times New Roman" pitchFamily="18" charset="0"/>
              </a:rPr>
              <a:t> must occur within  time units (captured by</a:t>
            </a:r>
          </a:p>
          <a:p>
            <a:r>
              <a:rPr kumimoji="1" lang="en-US" sz="1200" i="1" kern="1200" baseline="0" dirty="0" smtClean="0">
                <a:solidFill>
                  <a:schemeClr val="tx1"/>
                </a:solidFill>
                <a:latin typeface="Times New Roman" pitchFamily="18" charset="0"/>
                <a:ea typeface="+mn-ea"/>
                <a:cs typeface="Times New Roman" pitchFamily="18" charset="0"/>
              </a:rPr>
              <a:t>within[]). Next, the process idles for  time units (captured by Wait[]). It then</a:t>
            </a:r>
          </a:p>
          <a:p>
            <a:r>
              <a:rPr kumimoji="1" lang="en-US" sz="1200" kern="1200" baseline="0" dirty="0" smtClean="0">
                <a:solidFill>
                  <a:schemeClr val="tx1"/>
                </a:solidFill>
                <a:latin typeface="Times New Roman" pitchFamily="18" charset="0"/>
                <a:ea typeface="+mn-ea"/>
                <a:cs typeface="Times New Roman" pitchFamily="18" charset="0"/>
              </a:rPr>
              <a:t>checks whether </a:t>
            </a:r>
            <a:r>
              <a:rPr kumimoji="1" lang="en-US" sz="1200" i="1" kern="1200" baseline="0" dirty="0" smtClean="0">
                <a:solidFill>
                  <a:schemeClr val="tx1"/>
                </a:solidFill>
                <a:latin typeface="Times New Roman" pitchFamily="18" charset="0"/>
                <a:ea typeface="+mn-ea"/>
                <a:cs typeface="Times New Roman" pitchFamily="18" charset="0"/>
              </a:rPr>
              <a:t>turn is still </a:t>
            </a:r>
            <a:r>
              <a:rPr kumimoji="1" lang="en-US" sz="1200" i="1" kern="1200" baseline="0" dirty="0" err="1" smtClean="0">
                <a:solidFill>
                  <a:schemeClr val="tx1"/>
                </a:solidFill>
                <a:latin typeface="Times New Roman" pitchFamily="18" charset="0"/>
                <a:ea typeface="+mn-ea"/>
                <a:cs typeface="Times New Roman" pitchFamily="18" charset="0"/>
              </a:rPr>
              <a:t>i</a:t>
            </a:r>
            <a:r>
              <a:rPr kumimoji="1" lang="en-US" sz="1200" i="1" kern="1200" baseline="0" dirty="0" smtClean="0">
                <a:solidFill>
                  <a:schemeClr val="tx1"/>
                </a:solidFill>
                <a:latin typeface="Times New Roman" pitchFamily="18" charset="0"/>
                <a:ea typeface="+mn-ea"/>
                <a:cs typeface="Times New Roman" pitchFamily="18" charset="0"/>
              </a:rPr>
              <a:t>. If so, it enters the critical section and leaves later.</a:t>
            </a:r>
          </a:p>
          <a:p>
            <a:r>
              <a:rPr kumimoji="1" lang="en-US" sz="1200" kern="1200" baseline="0" dirty="0" smtClean="0">
                <a:solidFill>
                  <a:schemeClr val="tx1"/>
                </a:solidFill>
                <a:latin typeface="Times New Roman" pitchFamily="18" charset="0"/>
                <a:ea typeface="+mn-ea"/>
                <a:cs typeface="Times New Roman" pitchFamily="18" charset="0"/>
              </a:rPr>
              <a:t>Otherwise, it restarts from the beginning.</a:t>
            </a:r>
          </a:p>
          <a:p>
            <a:r>
              <a:rPr kumimoji="1" lang="en-US" sz="1200" kern="1200" baseline="0" dirty="0" smtClean="0">
                <a:solidFill>
                  <a:schemeClr val="tx1"/>
                </a:solidFill>
                <a:latin typeface="Times New Roman" pitchFamily="18" charset="0"/>
                <a:ea typeface="+mn-ea"/>
                <a:cs typeface="Times New Roman" pitchFamily="18" charset="0"/>
              </a:rPr>
              <a:t>The quantitative timing plays an important role in this algorithm to guarantee</a:t>
            </a:r>
          </a:p>
          <a:p>
            <a:r>
              <a:rPr kumimoji="1" lang="en-US" sz="1200" kern="1200" baseline="0" dirty="0" smtClean="0">
                <a:solidFill>
                  <a:schemeClr val="tx1"/>
                </a:solidFill>
                <a:latin typeface="Times New Roman" pitchFamily="18" charset="0"/>
                <a:ea typeface="+mn-ea"/>
                <a:cs typeface="Times New Roman" pitchFamily="18" charset="0"/>
              </a:rPr>
              <a:t>mutual exclusion. In order to verify mutual exclusion, one way is to show that</a:t>
            </a:r>
          </a:p>
          <a:p>
            <a:r>
              <a:rPr kumimoji="1" lang="en-US" sz="1200" i="1" kern="1200" baseline="0" dirty="0" smtClean="0">
                <a:solidFill>
                  <a:schemeClr val="tx1"/>
                </a:solidFill>
                <a:latin typeface="Times New Roman" pitchFamily="18" charset="0"/>
                <a:ea typeface="+mn-ea"/>
                <a:cs typeface="Times New Roman" pitchFamily="18" charset="0"/>
              </a:rPr>
              <a:t>counter  1 is always true. We remark that the names for variable updates (e.g.,</a:t>
            </a:r>
          </a:p>
          <a:p>
            <a:r>
              <a:rPr kumimoji="1" lang="en-US" sz="1200" i="1" kern="1200" baseline="0" dirty="0" err="1" smtClean="0">
                <a:solidFill>
                  <a:schemeClr val="tx1"/>
                </a:solidFill>
                <a:latin typeface="Times New Roman" pitchFamily="18" charset="0"/>
                <a:ea typeface="+mn-ea"/>
                <a:cs typeface="Times New Roman" pitchFamily="18" charset="0"/>
              </a:rPr>
              <a:t>update:i</a:t>
            </a:r>
            <a:r>
              <a:rPr kumimoji="1" lang="en-US" sz="1200" i="1" kern="1200" baseline="0" dirty="0" smtClean="0">
                <a:solidFill>
                  <a:schemeClr val="tx1"/>
                </a:solidFill>
                <a:latin typeface="Times New Roman" pitchFamily="18" charset="0"/>
                <a:ea typeface="+mn-ea"/>
                <a:cs typeface="Times New Roman" pitchFamily="18" charset="0"/>
              </a:rPr>
              <a:t> and </a:t>
            </a:r>
            <a:r>
              <a:rPr kumimoji="1" lang="en-US" sz="1200" i="1" kern="1200" baseline="0" dirty="0" err="1" smtClean="0">
                <a:solidFill>
                  <a:schemeClr val="tx1"/>
                </a:solidFill>
                <a:latin typeface="Times New Roman" pitchFamily="18" charset="0"/>
                <a:ea typeface="+mn-ea"/>
                <a:cs typeface="Times New Roman" pitchFamily="18" charset="0"/>
              </a:rPr>
              <a:t>cs:i</a:t>
            </a:r>
            <a:r>
              <a:rPr kumimoji="1" lang="en-US" sz="1200" i="1" kern="1200" baseline="0" dirty="0" smtClean="0">
                <a:solidFill>
                  <a:schemeClr val="tx1"/>
                </a:solidFill>
                <a:latin typeface="Times New Roman" pitchFamily="18" charset="0"/>
                <a:ea typeface="+mn-ea"/>
                <a:cs typeface="Times New Roman" pitchFamily="18" charset="0"/>
              </a:rPr>
              <a:t> and </a:t>
            </a:r>
            <a:r>
              <a:rPr kumimoji="1" lang="en-US" sz="1200" i="1" kern="1200" baseline="0" dirty="0" err="1" smtClean="0">
                <a:solidFill>
                  <a:schemeClr val="tx1"/>
                </a:solidFill>
                <a:latin typeface="Times New Roman" pitchFamily="18" charset="0"/>
                <a:ea typeface="+mn-ea"/>
                <a:cs typeface="Times New Roman" pitchFamily="18" charset="0"/>
              </a:rPr>
              <a:t>exit:i</a:t>
            </a:r>
            <a:r>
              <a:rPr kumimoji="1" lang="en-US" sz="1200" i="1" kern="1200" baseline="0" dirty="0" smtClean="0">
                <a:solidFill>
                  <a:schemeClr val="tx1"/>
                </a:solidFill>
                <a:latin typeface="Times New Roman" pitchFamily="18" charset="0"/>
                <a:ea typeface="+mn-ea"/>
                <a:cs typeface="Times New Roman" pitchFamily="18" charset="0"/>
              </a:rPr>
              <a:t>) not only improves readability but also allows an alternative</a:t>
            </a:r>
          </a:p>
          <a:p>
            <a:r>
              <a:rPr kumimoji="1" lang="en-US" sz="1200" kern="1200" baseline="0" dirty="0" smtClean="0">
                <a:solidFill>
                  <a:schemeClr val="tx1"/>
                </a:solidFill>
                <a:latin typeface="Times New Roman" pitchFamily="18" charset="0"/>
                <a:ea typeface="+mn-ea"/>
                <a:cs typeface="Times New Roman" pitchFamily="18" charset="0"/>
              </a:rPr>
              <a:t>way of </a:t>
            </a:r>
            <a:r>
              <a:rPr kumimoji="1" lang="en-US" sz="1200" kern="1200" baseline="0" dirty="0" err="1" smtClean="0">
                <a:solidFill>
                  <a:schemeClr val="tx1"/>
                </a:solidFill>
                <a:latin typeface="Times New Roman" pitchFamily="18" charset="0"/>
                <a:ea typeface="+mn-ea"/>
                <a:cs typeface="Times New Roman" pitchFamily="18" charset="0"/>
              </a:rPr>
              <a:t>verication</a:t>
            </a:r>
            <a:r>
              <a:rPr kumimoji="1" lang="en-US" sz="1200" kern="1200" baseline="0" dirty="0" smtClean="0">
                <a:solidFill>
                  <a:schemeClr val="tx1"/>
                </a:solidFill>
                <a:latin typeface="Times New Roman" pitchFamily="18" charset="0"/>
                <a:ea typeface="+mn-ea"/>
                <a:cs typeface="Times New Roman" pitchFamily="18" charset="0"/>
              </a:rPr>
              <a:t>, i.e., through trace </a:t>
            </a:r>
            <a:r>
              <a:rPr kumimoji="1" lang="en-US" sz="1200" kern="1200" baseline="0" dirty="0" err="1" smtClean="0">
                <a:solidFill>
                  <a:schemeClr val="tx1"/>
                </a:solidFill>
                <a:latin typeface="Times New Roman" pitchFamily="18" charset="0"/>
                <a:ea typeface="+mn-ea"/>
                <a:cs typeface="Times New Roman" pitchFamily="18" charset="0"/>
              </a:rPr>
              <a:t>renement</a:t>
            </a:r>
            <a:r>
              <a:rPr kumimoji="1" lang="en-US" sz="1200" kern="1200" baseline="0" dirty="0" smtClean="0">
                <a:solidFill>
                  <a:schemeClr val="tx1"/>
                </a:solidFill>
                <a:latin typeface="Times New Roman" pitchFamily="18" charset="0"/>
                <a:ea typeface="+mn-ea"/>
                <a:cs typeface="Times New Roman" pitchFamily="18" charset="0"/>
              </a:rPr>
              <a:t> checking.</a:t>
            </a:r>
          </a:p>
          <a:p>
            <a:endParaRPr lang="en-US" dirty="0"/>
          </a:p>
        </p:txBody>
      </p:sp>
      <p:sp>
        <p:nvSpPr>
          <p:cNvPr id="4" name="Slide Number Placeholder 3"/>
          <p:cNvSpPr>
            <a:spLocks noGrp="1"/>
          </p:cNvSpPr>
          <p:nvPr>
            <p:ph type="sldNum" sz="quarter" idx="10"/>
          </p:nvPr>
        </p:nvSpPr>
        <p:spPr/>
        <p:txBody>
          <a:bodyPr/>
          <a:lstStyle/>
          <a:p>
            <a:pPr>
              <a:defRPr/>
            </a:pPr>
            <a:fld id="{E2796EC8-CE0F-4E9B-A1D5-B4294EA5123A}" type="slidenum">
              <a:rPr lang="en-US" smtClean="0"/>
              <a:pPr>
                <a:defRPr/>
              </a:pPr>
              <a:t>11</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p:spPr>
        <p:txBody>
          <a:bodyPr/>
          <a:lstStyle/>
          <a:p>
            <a:r>
              <a:rPr lang="en-US" altLang="zh-CN" smtClean="0"/>
              <a:t>Realtime systems are diffiicult to work with because of the infinite state space resulted by infinite clock values. To solve this problem we propose an zone abstract to abtain an finite system.</a:t>
            </a:r>
          </a:p>
          <a:p>
            <a:endParaRPr lang="en-US" altLang="zh-CN" smtClean="0"/>
          </a:p>
          <a:p>
            <a:r>
              <a:rPr lang="en-US" altLang="zh-CN" smtClean="0"/>
              <a:t>Model checking is applicable to finite state systems. Nonetheless, the number of concrete configurations</a:t>
            </a:r>
          </a:p>
          <a:p>
            <a:r>
              <a:rPr lang="en-US" altLang="zh-CN" smtClean="0"/>
              <a:t>(and hence the concrete transition system) is infinite because of the time transitions. In the</a:t>
            </a:r>
          </a:p>
          <a:p>
            <a:r>
              <a:rPr lang="en-US" altLang="zh-CN" smtClean="0"/>
              <a:t>following, we apply zone abstraction to build an abstract configuration system. Different from zone</a:t>
            </a:r>
          </a:p>
          <a:p>
            <a:r>
              <a:rPr lang="en-US" altLang="zh-CN" smtClean="0"/>
              <a:t>abstraction applied to Timed Automata [67, 216], we dynamically create/delete a set of clocks to</a:t>
            </a:r>
          </a:p>
          <a:p>
            <a:r>
              <a:rPr lang="en-US" altLang="zh-CN" smtClean="0"/>
              <a:t>precisely encode the timing requirements. We show that the abstract transition system is finite state</a:t>
            </a:r>
          </a:p>
          <a:p>
            <a:r>
              <a:rPr lang="en-US" altLang="zh-CN" smtClean="0"/>
              <a:t>and subject to model checking.</a:t>
            </a:r>
            <a:endParaRPr lang="zh-CN" altLang="en-US" smtClean="0"/>
          </a:p>
          <a:p>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p:spPr>
        <p:txBody>
          <a:bodyPr/>
          <a:lstStyle/>
          <a:p>
            <a:r>
              <a:rPr lang="en-US" altLang="zh-CN" smtClean="0"/>
              <a:t>In this section, we prove that our abstraction is sound and complete with respect to a number of</a:t>
            </a:r>
          </a:p>
          <a:p>
            <a:r>
              <a:rPr lang="en-US" altLang="zh-CN" smtClean="0"/>
              <a:t>properties. The abstract transition system is shown to be equivalent to the concrete transition system</a:t>
            </a:r>
          </a:p>
          <a:p>
            <a:r>
              <a:rPr lang="en-US" altLang="zh-CN" smtClean="0"/>
              <a:t>using a specialized bi-simulation relationship [132]. We then show that three different system</a:t>
            </a:r>
          </a:p>
          <a:p>
            <a:r>
              <a:rPr lang="en-US" altLang="zh-CN" smtClean="0"/>
              <a:t>verification methods are sound</a:t>
            </a:r>
          </a:p>
          <a:p>
            <a:endParaRPr lang="zh-CN" altLang="en-US" smtClean="0"/>
          </a:p>
          <a:p>
            <a:pPr lvl="1"/>
            <a:r>
              <a:rPr lang="en-US" altLang="zh-CN" smtClean="0"/>
              <a:t>Verification of abstract transition system </a:t>
            </a:r>
            <a:r>
              <a:rPr lang="en-US" altLang="zh-CN" smtClean="0">
                <a:sym typeface="Wingdings" pitchFamily="2" charset="2"/>
              </a:rPr>
              <a:t> the correctness of the concrete system</a:t>
            </a:r>
          </a:p>
          <a:p>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Rectangle 2"/>
          <p:cNvSpPr>
            <a:spLocks noChangeArrowheads="1"/>
          </p:cNvSpPr>
          <p:nvPr/>
        </p:nvSpPr>
        <p:spPr bwMode="auto">
          <a:xfrm>
            <a:off x="0" y="0"/>
            <a:ext cx="9144000" cy="4953000"/>
          </a:xfrm>
          <a:prstGeom prst="rect">
            <a:avLst/>
          </a:prstGeom>
          <a:noFill/>
          <a:ln w="9525">
            <a:noFill/>
            <a:miter lim="800000"/>
            <a:headEnd/>
            <a:tailEnd/>
          </a:ln>
          <a:effectLst/>
        </p:spPr>
        <p:txBody>
          <a:bodyPr wrap="none" anchor="ctr"/>
          <a:lstStyle/>
          <a:p>
            <a:pPr eaLnBrk="0" hangingPunct="0">
              <a:spcBef>
                <a:spcPct val="20000"/>
              </a:spcBef>
              <a:buFont typeface="Wingdings" pitchFamily="2" charset="2"/>
              <a:buChar char="•"/>
              <a:defRPr/>
            </a:pPr>
            <a:endParaRPr lang="en-US" dirty="0">
              <a:solidFill>
                <a:srgbClr val="000000"/>
              </a:solidFill>
              <a:ea typeface="Arial Unicode MS" pitchFamily="34" charset="-122"/>
              <a:cs typeface="Arial Unicode MS" pitchFamily="34" charset="-122"/>
            </a:endParaRPr>
          </a:p>
        </p:txBody>
      </p:sp>
      <p:sp>
        <p:nvSpPr>
          <p:cNvPr id="4" name="Rectangle 3"/>
          <p:cNvSpPr>
            <a:spLocks noChangeArrowheads="1"/>
          </p:cNvSpPr>
          <p:nvPr/>
        </p:nvSpPr>
        <p:spPr bwMode="auto">
          <a:xfrm>
            <a:off x="0" y="6604000"/>
            <a:ext cx="9144000" cy="254000"/>
          </a:xfrm>
          <a:prstGeom prst="rect">
            <a:avLst/>
          </a:prstGeom>
          <a:solidFill>
            <a:schemeClr val="accent2"/>
          </a:solidFill>
          <a:ln w="9525">
            <a:noFill/>
            <a:miter lim="800000"/>
            <a:headEnd/>
            <a:tailEnd/>
          </a:ln>
          <a:effectLst/>
        </p:spPr>
        <p:txBody>
          <a:bodyPr wrap="none" anchor="ctr"/>
          <a:lstStyle/>
          <a:p>
            <a:pPr eaLnBrk="0" hangingPunct="0">
              <a:spcBef>
                <a:spcPct val="20000"/>
              </a:spcBef>
              <a:buFont typeface="Wingdings" pitchFamily="2" charset="2"/>
              <a:buChar char="•"/>
              <a:defRPr/>
            </a:pPr>
            <a:endParaRPr lang="en-US" dirty="0">
              <a:solidFill>
                <a:srgbClr val="000000"/>
              </a:solidFill>
              <a:ea typeface="Arial Unicode MS" pitchFamily="34" charset="-122"/>
              <a:cs typeface="Arial Unicode MS" pitchFamily="34" charset="-122"/>
            </a:endParaRPr>
          </a:p>
        </p:txBody>
      </p:sp>
      <p:pic>
        <p:nvPicPr>
          <p:cNvPr id="5" name="Picture 5"/>
          <p:cNvPicPr>
            <a:picLocks noChangeAspect="1" noChangeArrowheads="1"/>
          </p:cNvPicPr>
          <p:nvPr/>
        </p:nvPicPr>
        <p:blipFill>
          <a:blip r:embed="rId2" cstate="print"/>
          <a:srcRect/>
          <a:stretch>
            <a:fillRect/>
          </a:stretch>
        </p:blipFill>
        <p:spPr bwMode="auto">
          <a:xfrm>
            <a:off x="3362325" y="5199063"/>
            <a:ext cx="2317750" cy="1135062"/>
          </a:xfrm>
          <a:prstGeom prst="rect">
            <a:avLst/>
          </a:prstGeom>
          <a:noFill/>
          <a:ln w="9525">
            <a:noFill/>
            <a:miter lim="800000"/>
            <a:headEnd/>
            <a:tailEnd/>
          </a:ln>
        </p:spPr>
      </p:pic>
      <p:sp>
        <p:nvSpPr>
          <p:cNvPr id="6" name="Rectangle 6"/>
          <p:cNvSpPr>
            <a:spLocks noChangeArrowheads="1"/>
          </p:cNvSpPr>
          <p:nvPr/>
        </p:nvSpPr>
        <p:spPr bwMode="auto">
          <a:xfrm>
            <a:off x="0" y="0"/>
            <a:ext cx="9144000" cy="254000"/>
          </a:xfrm>
          <a:prstGeom prst="rect">
            <a:avLst/>
          </a:prstGeom>
          <a:solidFill>
            <a:schemeClr val="accent2"/>
          </a:solidFill>
          <a:ln w="9525">
            <a:noFill/>
            <a:miter lim="800000"/>
            <a:headEnd/>
            <a:tailEnd/>
          </a:ln>
          <a:effectLst/>
        </p:spPr>
        <p:txBody>
          <a:bodyPr wrap="none" anchor="ctr"/>
          <a:lstStyle/>
          <a:p>
            <a:pPr eaLnBrk="0" hangingPunct="0">
              <a:spcBef>
                <a:spcPct val="20000"/>
              </a:spcBef>
              <a:buFont typeface="Wingdings" pitchFamily="2" charset="2"/>
              <a:buChar char="•"/>
              <a:defRPr/>
            </a:pPr>
            <a:endParaRPr lang="en-US" dirty="0">
              <a:solidFill>
                <a:srgbClr val="000000"/>
              </a:solidFill>
              <a:ea typeface="Arial Unicode MS" pitchFamily="34" charset="-122"/>
              <a:cs typeface="Arial Unicode MS" pitchFamily="34" charset="-122"/>
            </a:endParaRPr>
          </a:p>
        </p:txBody>
      </p:sp>
      <p:sp>
        <p:nvSpPr>
          <p:cNvPr id="126980" name="Rectangle 4"/>
          <p:cNvSpPr>
            <a:spLocks noGrp="1" noChangeArrowheads="1"/>
          </p:cNvSpPr>
          <p:nvPr>
            <p:ph type="ctrTitle"/>
          </p:nvPr>
        </p:nvSpPr>
        <p:spPr>
          <a:xfrm>
            <a:off x="549275" y="1376363"/>
            <a:ext cx="8097838" cy="1581150"/>
          </a:xfrm>
        </p:spPr>
        <p:txBody>
          <a:bodyPr/>
          <a:lstStyle>
            <a:lvl1pPr>
              <a:defRPr/>
            </a:lvl1pPr>
          </a:lstStyle>
          <a:p>
            <a:r>
              <a:rPr lang="en-GB" altLang="zh-CN"/>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GB" altLang="zh-CN" dirty="0"/>
          </a:p>
        </p:txBody>
      </p:sp>
      <p:sp>
        <p:nvSpPr>
          <p:cNvPr id="5" name="Slide Number Placeholder 4"/>
          <p:cNvSpPr>
            <a:spLocks noGrp="1"/>
          </p:cNvSpPr>
          <p:nvPr>
            <p:ph type="sldNum" sz="quarter" idx="11"/>
          </p:nvPr>
        </p:nvSpPr>
        <p:spPr/>
        <p:txBody>
          <a:bodyPr/>
          <a:lstStyle>
            <a:lvl1pPr>
              <a:defRPr/>
            </a:lvl1pPr>
          </a:lstStyle>
          <a:p>
            <a:pPr>
              <a:defRPr/>
            </a:pPr>
            <a:fld id="{80494427-0F5E-4416-A7CB-D247458D91E8}" type="slidenum">
              <a:rPr lang="zh-CN" altLang="en-GB"/>
              <a:pPr>
                <a:defRPr/>
              </a:pPr>
              <a:t>‹#›</a:t>
            </a:fld>
            <a:endParaRPr lang="en-GB" altLang="zh-CN" dirty="0">
              <a:solidFill>
                <a:srgbClr val="000000"/>
              </a:solidFill>
            </a:endParaRPr>
          </a:p>
        </p:txBody>
      </p:sp>
      <p:sp>
        <p:nvSpPr>
          <p:cNvPr id="6" name="Footer Placeholder 5"/>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609600"/>
            <a:ext cx="200025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09600"/>
            <a:ext cx="584835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GB" altLang="zh-CN" dirty="0"/>
          </a:p>
        </p:txBody>
      </p:sp>
      <p:sp>
        <p:nvSpPr>
          <p:cNvPr id="5" name="Slide Number Placeholder 4"/>
          <p:cNvSpPr>
            <a:spLocks noGrp="1"/>
          </p:cNvSpPr>
          <p:nvPr>
            <p:ph type="sldNum" sz="quarter" idx="11"/>
          </p:nvPr>
        </p:nvSpPr>
        <p:spPr/>
        <p:txBody>
          <a:bodyPr/>
          <a:lstStyle>
            <a:lvl1pPr>
              <a:defRPr/>
            </a:lvl1pPr>
          </a:lstStyle>
          <a:p>
            <a:pPr>
              <a:defRPr/>
            </a:pPr>
            <a:fld id="{DF9906EB-35EB-46E8-BEEF-8E1D61C82268}" type="slidenum">
              <a:rPr lang="zh-CN" altLang="en-GB"/>
              <a:pPr>
                <a:defRPr/>
              </a:pPr>
              <a:t>‹#›</a:t>
            </a:fld>
            <a:endParaRPr lang="en-GB" altLang="zh-CN" dirty="0">
              <a:solidFill>
                <a:srgbClr val="000000"/>
              </a:solidFill>
            </a:endParaRPr>
          </a:p>
        </p:txBody>
      </p:sp>
      <p:sp>
        <p:nvSpPr>
          <p:cNvPr id="6" name="Footer Placeholder 5"/>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11" descr="scifair_front"/>
          <p:cNvPicPr>
            <a:picLocks noChangeAspect="1" noChangeArrowheads="1"/>
          </p:cNvPicPr>
          <p:nvPr userDrawn="1"/>
        </p:nvPicPr>
        <p:blipFill>
          <a:blip r:embed="rId2" cstate="print"/>
          <a:srcRect/>
          <a:stretch>
            <a:fillRect/>
          </a:stretch>
        </p:blipFill>
        <p:spPr bwMode="auto">
          <a:xfrm>
            <a:off x="-9525" y="-4763"/>
            <a:ext cx="9163050" cy="6867526"/>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Date Placeholder 3"/>
          <p:cNvSpPr>
            <a:spLocks noGrp="1"/>
          </p:cNvSpPr>
          <p:nvPr>
            <p:ph type="dt" sz="half" idx="10"/>
          </p:nvPr>
        </p:nvSpPr>
        <p:spPr/>
        <p:txBody>
          <a:bodyPr/>
          <a:lstStyle>
            <a:lvl1pPr>
              <a:defRPr>
                <a:cs typeface="Times New Roman" pitchFamily="18" charset="0"/>
              </a:defRPr>
            </a:lvl1pPr>
          </a:lstStyle>
          <a:p>
            <a:pPr>
              <a:defRPr/>
            </a:pPr>
            <a:endParaRPr lang="en-US" dirty="0"/>
          </a:p>
        </p:txBody>
      </p:sp>
      <p:sp>
        <p:nvSpPr>
          <p:cNvPr id="6" name="Footer Placeholder 4"/>
          <p:cNvSpPr>
            <a:spLocks noGrp="1"/>
          </p:cNvSpPr>
          <p:nvPr>
            <p:ph type="ftr" sz="quarter" idx="11"/>
          </p:nvPr>
        </p:nvSpPr>
        <p:spPr/>
        <p:txBody>
          <a:bodyPr/>
          <a:lstStyle>
            <a:lvl1pPr>
              <a:defRPr>
                <a:solidFill>
                  <a:schemeClr val="accent2"/>
                </a:solidFill>
                <a:cs typeface="Times New Roman" pitchFamily="18" charset="0"/>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cs typeface="Times New Roman" pitchFamily="18" charset="0"/>
              </a:defRPr>
            </a:lvl1pPr>
          </a:lstStyle>
          <a:p>
            <a:pPr>
              <a:defRPr/>
            </a:pPr>
            <a:fld id="{5931D68F-71A5-49C0-A844-8AC892B3528E}"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GB" altLang="zh-CN"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zh-CN" altLang="en-GB" smtClean="0"/>
              <a:t>Boca Raton, FL, US. ICFEM 2007</a:t>
            </a:r>
            <a:endParaRPr lang="en-GB" altLang="zh-CN" smtClean="0"/>
          </a:p>
          <a:p>
            <a:pPr>
              <a:defRPr/>
            </a:pPr>
            <a:endParaRPr lang="zh-CN" alt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379C0E0B-275E-4CCF-9DD4-0AFFB33F307B}" type="slidenum">
              <a:rPr lang="zh-CN" altLang="en-GB" smtClean="0"/>
              <a:pPr>
                <a:defRPr/>
              </a:pPr>
              <a:t>‹#›</a:t>
            </a:fld>
            <a:endParaRPr lang="en-GB" altLang="zh-CN" dirty="0"/>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GB" altLang="zh-CN" dirty="0"/>
          </a:p>
        </p:txBody>
      </p:sp>
      <p:sp>
        <p:nvSpPr>
          <p:cNvPr id="5" name="Footer Placeholder 4"/>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6" name="Slide Number Placeholder 5"/>
          <p:cNvSpPr>
            <a:spLocks noGrp="1"/>
          </p:cNvSpPr>
          <p:nvPr>
            <p:ph type="sldNum" sz="quarter" idx="12"/>
          </p:nvPr>
        </p:nvSpPr>
        <p:spPr/>
        <p:txBody>
          <a:bodyPr/>
          <a:lstStyle>
            <a:extLst/>
          </a:lstStyle>
          <a:p>
            <a:pPr>
              <a:defRPr/>
            </a:pPr>
            <a:fld id="{7D0F62BA-528A-4DD8-B1A5-20EEA374516F}" type="slidenum">
              <a:rPr lang="zh-CN" altLang="en-GB" smtClean="0"/>
              <a:pPr>
                <a:defRPr/>
              </a:pPr>
              <a:t>‹#›</a:t>
            </a:fld>
            <a:endParaRPr lang="en-GB" altLang="zh-CN" dirty="0">
              <a:solidFill>
                <a:srgbClr val="000000"/>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GB" altLang="zh-CN" dirty="0"/>
          </a:p>
        </p:txBody>
      </p:sp>
      <p:sp>
        <p:nvSpPr>
          <p:cNvPr id="5" name="Footer Placeholder 4"/>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6" name="Slide Number Placeholder 5"/>
          <p:cNvSpPr>
            <a:spLocks noGrp="1"/>
          </p:cNvSpPr>
          <p:nvPr>
            <p:ph type="sldNum" sz="quarter" idx="12"/>
          </p:nvPr>
        </p:nvSpPr>
        <p:spPr/>
        <p:txBody>
          <a:bodyPr/>
          <a:lstStyle>
            <a:extLst/>
          </a:lstStyle>
          <a:p>
            <a:pPr>
              <a:defRPr/>
            </a:pPr>
            <a:fld id="{3B26DBCB-8BF9-4F6C-A1D4-8693140767AA}" type="slidenum">
              <a:rPr lang="zh-CN" altLang="en-GB" smtClean="0"/>
              <a:pPr>
                <a:defRPr/>
              </a:pPr>
              <a:t>‹#›</a:t>
            </a:fld>
            <a:endParaRPr lang="en-GB" altLang="zh-CN" dirty="0">
              <a:solidFill>
                <a:srgbClr val="000000"/>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GB" altLang="zh-CN" dirty="0"/>
          </a:p>
        </p:txBody>
      </p:sp>
      <p:sp>
        <p:nvSpPr>
          <p:cNvPr id="6" name="Footer Placeholder 5"/>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7" name="Slide Number Placeholder 6"/>
          <p:cNvSpPr>
            <a:spLocks noGrp="1"/>
          </p:cNvSpPr>
          <p:nvPr>
            <p:ph type="sldNum" sz="quarter" idx="12"/>
          </p:nvPr>
        </p:nvSpPr>
        <p:spPr/>
        <p:txBody>
          <a:bodyPr/>
          <a:lstStyle>
            <a:extLst/>
          </a:lstStyle>
          <a:p>
            <a:pPr>
              <a:defRPr/>
            </a:pPr>
            <a:fld id="{B00804B9-A6FD-4146-A3D0-4CDE1175000F}" type="slidenum">
              <a:rPr lang="zh-CN" altLang="en-GB" smtClean="0"/>
              <a:pPr>
                <a:defRPr/>
              </a:pPr>
              <a:t>‹#›</a:t>
            </a:fld>
            <a:endParaRPr lang="en-GB" altLang="zh-CN" dirty="0">
              <a:solidFill>
                <a:srgbClr val="000000"/>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GB" altLang="zh-CN" dirty="0"/>
          </a:p>
        </p:txBody>
      </p:sp>
      <p:sp>
        <p:nvSpPr>
          <p:cNvPr id="8" name="Footer Placeholder 7"/>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9" name="Slide Number Placeholder 8"/>
          <p:cNvSpPr>
            <a:spLocks noGrp="1"/>
          </p:cNvSpPr>
          <p:nvPr>
            <p:ph type="sldNum" sz="quarter" idx="12"/>
          </p:nvPr>
        </p:nvSpPr>
        <p:spPr/>
        <p:txBody>
          <a:bodyPr/>
          <a:lstStyle>
            <a:extLst/>
          </a:lstStyle>
          <a:p>
            <a:pPr>
              <a:defRPr/>
            </a:pPr>
            <a:fld id="{6E982828-FA22-486C-A7B7-0727184A39E3}" type="slidenum">
              <a:rPr lang="zh-CN" altLang="en-GB" smtClean="0"/>
              <a:pPr>
                <a:defRPr/>
              </a:pPr>
              <a:t>‹#›</a:t>
            </a:fld>
            <a:endParaRPr lang="en-GB" altLang="zh-CN" dirty="0">
              <a:solidFill>
                <a:srgbClr val="000000"/>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GB" altLang="zh-CN" dirty="0"/>
          </a:p>
        </p:txBody>
      </p:sp>
      <p:sp>
        <p:nvSpPr>
          <p:cNvPr id="4" name="Footer Placeholder 3"/>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5" name="Slide Number Placeholder 4"/>
          <p:cNvSpPr>
            <a:spLocks noGrp="1"/>
          </p:cNvSpPr>
          <p:nvPr>
            <p:ph type="sldNum" sz="quarter" idx="12"/>
          </p:nvPr>
        </p:nvSpPr>
        <p:spPr/>
        <p:txBody>
          <a:bodyPr/>
          <a:lstStyle>
            <a:extLst/>
          </a:lstStyle>
          <a:p>
            <a:pPr>
              <a:defRPr/>
            </a:pPr>
            <a:fld id="{CFB3E78F-EC7F-45B1-8EAF-06AA1B716EB8}" type="slidenum">
              <a:rPr lang="zh-CN" altLang="en-GB" smtClean="0"/>
              <a:pPr>
                <a:defRPr/>
              </a:pPr>
              <a:t>‹#›</a:t>
            </a:fld>
            <a:endParaRPr lang="en-GB" altLang="zh-CN" dirty="0">
              <a:solidFill>
                <a:srgbClr val="000000"/>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GB" altLang="zh-CN" dirty="0"/>
          </a:p>
        </p:txBody>
      </p:sp>
      <p:sp>
        <p:nvSpPr>
          <p:cNvPr id="3" name="Footer Placeholder 2"/>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4" name="Slide Number Placeholder 3"/>
          <p:cNvSpPr>
            <a:spLocks noGrp="1"/>
          </p:cNvSpPr>
          <p:nvPr>
            <p:ph type="sldNum" sz="quarter" idx="12"/>
          </p:nvPr>
        </p:nvSpPr>
        <p:spPr/>
        <p:txBody>
          <a:bodyPr/>
          <a:lstStyle>
            <a:extLst/>
          </a:lstStyle>
          <a:p>
            <a:pPr>
              <a:defRPr/>
            </a:pPr>
            <a:fld id="{C46844B1-249D-4D41-AB00-BDB6FED2C9E1}" type="slidenum">
              <a:rPr lang="zh-CN" altLang="en-GB" smtClean="0"/>
              <a:pPr>
                <a:defRPr/>
              </a:pPr>
              <a:t>‹#›</a:t>
            </a:fld>
            <a:endParaRPr lang="en-GB" altLang="zh-CN" dirty="0">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GB" altLang="zh-CN" dirty="0"/>
          </a:p>
        </p:txBody>
      </p:sp>
      <p:sp>
        <p:nvSpPr>
          <p:cNvPr id="5" name="Slide Number Placeholder 4"/>
          <p:cNvSpPr>
            <a:spLocks noGrp="1"/>
          </p:cNvSpPr>
          <p:nvPr>
            <p:ph type="sldNum" sz="quarter" idx="11"/>
          </p:nvPr>
        </p:nvSpPr>
        <p:spPr/>
        <p:txBody>
          <a:bodyPr/>
          <a:lstStyle>
            <a:lvl1pPr>
              <a:defRPr/>
            </a:lvl1pPr>
          </a:lstStyle>
          <a:p>
            <a:pPr>
              <a:defRPr/>
            </a:pPr>
            <a:fld id="{F3095A06-9A41-4640-9BFB-16D3D009AB32}" type="slidenum">
              <a:rPr lang="zh-CN" altLang="en-GB"/>
              <a:pPr>
                <a:defRPr/>
              </a:pPr>
              <a:t>‹#›</a:t>
            </a:fld>
            <a:endParaRPr lang="en-GB" altLang="zh-CN" dirty="0">
              <a:solidFill>
                <a:srgbClr val="000000"/>
              </a:solidFill>
            </a:endParaRPr>
          </a:p>
        </p:txBody>
      </p:sp>
      <p:sp>
        <p:nvSpPr>
          <p:cNvPr id="6" name="Footer Placeholder 5"/>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GB" altLang="zh-CN" dirty="0"/>
          </a:p>
        </p:txBody>
      </p:sp>
      <p:sp>
        <p:nvSpPr>
          <p:cNvPr id="6" name="Footer Placeholder 5"/>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7" name="Slide Number Placeholder 6"/>
          <p:cNvSpPr>
            <a:spLocks noGrp="1"/>
          </p:cNvSpPr>
          <p:nvPr>
            <p:ph type="sldNum" sz="quarter" idx="12"/>
          </p:nvPr>
        </p:nvSpPr>
        <p:spPr/>
        <p:txBody>
          <a:bodyPr/>
          <a:lstStyle>
            <a:extLst/>
          </a:lstStyle>
          <a:p>
            <a:pPr>
              <a:defRPr/>
            </a:pPr>
            <a:fld id="{8E7686E1-B32B-413D-A05C-02B0621EDBC4}" type="slidenum">
              <a:rPr lang="zh-CN" altLang="en-GB" smtClean="0"/>
              <a:pPr>
                <a:defRPr/>
              </a:pPr>
              <a:t>‹#›</a:t>
            </a:fld>
            <a:endParaRPr lang="en-GB" altLang="zh-CN" dirty="0">
              <a:solidFill>
                <a:srgbClr val="000000"/>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GB" altLang="zh-CN"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r>
              <a:rPr lang="zh-CN" altLang="en-GB" smtClean="0"/>
              <a:t>Boca Raton, FL, US. ICFEM 2007</a:t>
            </a:r>
            <a:endParaRPr lang="en-GB" altLang="zh-CN" smtClean="0"/>
          </a:p>
          <a:p>
            <a:pPr>
              <a:defRPr/>
            </a:pPr>
            <a:endParaRPr lang="zh-CN" alt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88953084-4980-4861-B017-0755ED6AA566}" type="slidenum">
              <a:rPr lang="zh-CN" altLang="en-GB" smtClean="0"/>
              <a:pPr>
                <a:defRPr/>
              </a:pPr>
              <a:t>‹#›</a:t>
            </a:fld>
            <a:endParaRPr lang="en-GB" altLang="zh-CN" dirty="0">
              <a:solidFill>
                <a:srgbClr val="000000"/>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GB" altLang="zh-CN" dirty="0"/>
          </a:p>
        </p:txBody>
      </p:sp>
      <p:sp>
        <p:nvSpPr>
          <p:cNvPr id="5" name="Footer Placeholder 4"/>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6" name="Slide Number Placeholder 5"/>
          <p:cNvSpPr>
            <a:spLocks noGrp="1"/>
          </p:cNvSpPr>
          <p:nvPr>
            <p:ph type="sldNum" sz="quarter" idx="12"/>
          </p:nvPr>
        </p:nvSpPr>
        <p:spPr/>
        <p:txBody>
          <a:bodyPr/>
          <a:lstStyle>
            <a:extLst/>
          </a:lstStyle>
          <a:p>
            <a:pPr>
              <a:defRPr/>
            </a:pPr>
            <a:fld id="{E481F3D1-6EE0-4963-9CD4-8A27E861BC5F}" type="slidenum">
              <a:rPr lang="zh-CN" altLang="en-GB" smtClean="0"/>
              <a:pPr>
                <a:defRPr/>
              </a:pPr>
              <a:t>‹#›</a:t>
            </a:fld>
            <a:endParaRPr lang="en-GB" altLang="zh-CN" dirty="0">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GB" altLang="zh-CN" dirty="0"/>
          </a:p>
        </p:txBody>
      </p:sp>
      <p:sp>
        <p:nvSpPr>
          <p:cNvPr id="5" name="Footer Placeholder 4"/>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6" name="Slide Number Placeholder 5"/>
          <p:cNvSpPr>
            <a:spLocks noGrp="1"/>
          </p:cNvSpPr>
          <p:nvPr>
            <p:ph type="sldNum" sz="quarter" idx="12"/>
          </p:nvPr>
        </p:nvSpPr>
        <p:spPr/>
        <p:txBody>
          <a:bodyPr/>
          <a:lstStyle>
            <a:extLst/>
          </a:lstStyle>
          <a:p>
            <a:pPr>
              <a:defRPr/>
            </a:pPr>
            <a:fld id="{BDBF3611-7DCE-4FBC-9853-B9CCD07A31DA}" type="slidenum">
              <a:rPr lang="zh-CN" altLang="en-GB" smtClean="0"/>
              <a:pPr>
                <a:defRPr/>
              </a:pPr>
              <a:t>‹#›</a:t>
            </a:fld>
            <a:endParaRPr lang="en-GB" altLang="zh-CN" dirty="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GB" altLang="zh-CN" dirty="0"/>
          </a:p>
        </p:txBody>
      </p:sp>
      <p:sp>
        <p:nvSpPr>
          <p:cNvPr id="5" name="Slide Number Placeholder 4"/>
          <p:cNvSpPr>
            <a:spLocks noGrp="1"/>
          </p:cNvSpPr>
          <p:nvPr>
            <p:ph type="sldNum" sz="quarter" idx="11"/>
          </p:nvPr>
        </p:nvSpPr>
        <p:spPr/>
        <p:txBody>
          <a:bodyPr/>
          <a:lstStyle>
            <a:lvl1pPr>
              <a:defRPr/>
            </a:lvl1pPr>
          </a:lstStyle>
          <a:p>
            <a:pPr>
              <a:defRPr/>
            </a:pPr>
            <a:fld id="{FA9C1BDA-EC5F-4B30-810F-52485A692FF4}" type="slidenum">
              <a:rPr lang="zh-CN" altLang="en-GB"/>
              <a:pPr>
                <a:defRPr/>
              </a:pPr>
              <a:t>‹#›</a:t>
            </a:fld>
            <a:endParaRPr lang="en-GB" altLang="zh-CN" dirty="0">
              <a:solidFill>
                <a:srgbClr val="000000"/>
              </a:solidFill>
            </a:endParaRPr>
          </a:p>
        </p:txBody>
      </p:sp>
      <p:sp>
        <p:nvSpPr>
          <p:cNvPr id="6" name="Footer Placeholder 5"/>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600200"/>
            <a:ext cx="39243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600200"/>
            <a:ext cx="39243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GB" altLang="zh-CN" dirty="0"/>
          </a:p>
        </p:txBody>
      </p:sp>
      <p:sp>
        <p:nvSpPr>
          <p:cNvPr id="6" name="Slide Number Placeholder 5"/>
          <p:cNvSpPr>
            <a:spLocks noGrp="1"/>
          </p:cNvSpPr>
          <p:nvPr>
            <p:ph type="sldNum" sz="quarter" idx="11"/>
          </p:nvPr>
        </p:nvSpPr>
        <p:spPr/>
        <p:txBody>
          <a:bodyPr/>
          <a:lstStyle>
            <a:lvl1pPr>
              <a:defRPr/>
            </a:lvl1pPr>
          </a:lstStyle>
          <a:p>
            <a:pPr>
              <a:defRPr/>
            </a:pPr>
            <a:fld id="{82EBBBB9-B40C-4C09-BE34-4926519C773D}" type="slidenum">
              <a:rPr lang="zh-CN" altLang="en-GB"/>
              <a:pPr>
                <a:defRPr/>
              </a:pPr>
              <a:t>‹#›</a:t>
            </a:fld>
            <a:endParaRPr lang="en-GB" altLang="zh-CN" dirty="0">
              <a:solidFill>
                <a:srgbClr val="000000"/>
              </a:solidFill>
            </a:endParaRPr>
          </a:p>
        </p:txBody>
      </p:sp>
      <p:sp>
        <p:nvSpPr>
          <p:cNvPr id="7" name="Footer Placeholder 6"/>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GB" altLang="zh-CN" dirty="0"/>
          </a:p>
        </p:txBody>
      </p:sp>
      <p:sp>
        <p:nvSpPr>
          <p:cNvPr id="8" name="Slide Number Placeholder 7"/>
          <p:cNvSpPr>
            <a:spLocks noGrp="1"/>
          </p:cNvSpPr>
          <p:nvPr>
            <p:ph type="sldNum" sz="quarter" idx="11"/>
          </p:nvPr>
        </p:nvSpPr>
        <p:spPr/>
        <p:txBody>
          <a:bodyPr/>
          <a:lstStyle>
            <a:lvl1pPr>
              <a:defRPr/>
            </a:lvl1pPr>
          </a:lstStyle>
          <a:p>
            <a:pPr>
              <a:defRPr/>
            </a:pPr>
            <a:fld id="{91B2F2F8-F259-40A5-A811-2DC89B5D00C7}" type="slidenum">
              <a:rPr lang="zh-CN" altLang="en-GB"/>
              <a:pPr>
                <a:defRPr/>
              </a:pPr>
              <a:t>‹#›</a:t>
            </a:fld>
            <a:endParaRPr lang="en-GB" altLang="zh-CN" dirty="0">
              <a:solidFill>
                <a:srgbClr val="000000"/>
              </a:solidFill>
            </a:endParaRPr>
          </a:p>
        </p:txBody>
      </p:sp>
      <p:sp>
        <p:nvSpPr>
          <p:cNvPr id="9" name="Footer Placeholder 8"/>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GB" altLang="zh-CN" dirty="0"/>
          </a:p>
        </p:txBody>
      </p:sp>
      <p:sp>
        <p:nvSpPr>
          <p:cNvPr id="4" name="Slide Number Placeholder 3"/>
          <p:cNvSpPr>
            <a:spLocks noGrp="1"/>
          </p:cNvSpPr>
          <p:nvPr>
            <p:ph type="sldNum" sz="quarter" idx="11"/>
          </p:nvPr>
        </p:nvSpPr>
        <p:spPr/>
        <p:txBody>
          <a:bodyPr/>
          <a:lstStyle>
            <a:lvl1pPr>
              <a:defRPr/>
            </a:lvl1pPr>
          </a:lstStyle>
          <a:p>
            <a:pPr>
              <a:defRPr/>
            </a:pPr>
            <a:fld id="{E3A196C7-83F6-41DA-A4FC-29C3255F90FA}" type="slidenum">
              <a:rPr lang="zh-CN" altLang="en-GB"/>
              <a:pPr>
                <a:defRPr/>
              </a:pPr>
              <a:t>‹#›</a:t>
            </a:fld>
            <a:endParaRPr lang="en-GB" altLang="zh-CN" dirty="0">
              <a:solidFill>
                <a:srgbClr val="000000"/>
              </a:solidFill>
            </a:endParaRPr>
          </a:p>
        </p:txBody>
      </p:sp>
      <p:sp>
        <p:nvSpPr>
          <p:cNvPr id="5" name="Footer Placeholder 4"/>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GB" altLang="zh-CN" dirty="0"/>
          </a:p>
        </p:txBody>
      </p:sp>
      <p:sp>
        <p:nvSpPr>
          <p:cNvPr id="3" name="Slide Number Placeholder 2"/>
          <p:cNvSpPr>
            <a:spLocks noGrp="1"/>
          </p:cNvSpPr>
          <p:nvPr>
            <p:ph type="sldNum" sz="quarter" idx="11"/>
          </p:nvPr>
        </p:nvSpPr>
        <p:spPr/>
        <p:txBody>
          <a:bodyPr/>
          <a:lstStyle>
            <a:lvl1pPr>
              <a:defRPr/>
            </a:lvl1pPr>
          </a:lstStyle>
          <a:p>
            <a:pPr>
              <a:defRPr/>
            </a:pPr>
            <a:fld id="{2223ABDA-0FF6-4BA5-BA63-2E14C1BBB31D}" type="slidenum">
              <a:rPr lang="zh-CN" altLang="en-GB"/>
              <a:pPr>
                <a:defRPr/>
              </a:pPr>
              <a:t>‹#›</a:t>
            </a:fld>
            <a:endParaRPr lang="en-GB" altLang="zh-CN" dirty="0">
              <a:solidFill>
                <a:srgbClr val="000000"/>
              </a:solidFill>
            </a:endParaRPr>
          </a:p>
        </p:txBody>
      </p:sp>
      <p:sp>
        <p:nvSpPr>
          <p:cNvPr id="4" name="Footer Placeholder 3"/>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ltLang="zh-CN" dirty="0"/>
          </a:p>
        </p:txBody>
      </p:sp>
      <p:sp>
        <p:nvSpPr>
          <p:cNvPr id="6" name="Slide Number Placeholder 5"/>
          <p:cNvSpPr>
            <a:spLocks noGrp="1"/>
          </p:cNvSpPr>
          <p:nvPr>
            <p:ph type="sldNum" sz="quarter" idx="11"/>
          </p:nvPr>
        </p:nvSpPr>
        <p:spPr/>
        <p:txBody>
          <a:bodyPr/>
          <a:lstStyle>
            <a:lvl1pPr>
              <a:defRPr/>
            </a:lvl1pPr>
          </a:lstStyle>
          <a:p>
            <a:pPr>
              <a:defRPr/>
            </a:pPr>
            <a:fld id="{026C21D5-3B6D-481A-8A60-BBEF54249A5A}" type="slidenum">
              <a:rPr lang="zh-CN" altLang="en-GB"/>
              <a:pPr>
                <a:defRPr/>
              </a:pPr>
              <a:t>‹#›</a:t>
            </a:fld>
            <a:endParaRPr lang="en-GB" altLang="zh-CN" dirty="0">
              <a:solidFill>
                <a:srgbClr val="000000"/>
              </a:solidFill>
            </a:endParaRPr>
          </a:p>
        </p:txBody>
      </p:sp>
      <p:sp>
        <p:nvSpPr>
          <p:cNvPr id="7" name="Footer Placeholder 6"/>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ltLang="zh-CN" dirty="0"/>
          </a:p>
        </p:txBody>
      </p:sp>
      <p:sp>
        <p:nvSpPr>
          <p:cNvPr id="6" name="Slide Number Placeholder 5"/>
          <p:cNvSpPr>
            <a:spLocks noGrp="1"/>
          </p:cNvSpPr>
          <p:nvPr>
            <p:ph type="sldNum" sz="quarter" idx="11"/>
          </p:nvPr>
        </p:nvSpPr>
        <p:spPr/>
        <p:txBody>
          <a:bodyPr/>
          <a:lstStyle>
            <a:lvl1pPr>
              <a:defRPr/>
            </a:lvl1pPr>
          </a:lstStyle>
          <a:p>
            <a:pPr>
              <a:defRPr/>
            </a:pPr>
            <a:fld id="{2909F29E-AF69-4756-BB4C-4D8B1E52684C}" type="slidenum">
              <a:rPr lang="zh-CN" altLang="en-GB"/>
              <a:pPr>
                <a:defRPr/>
              </a:pPr>
              <a:t>‹#›</a:t>
            </a:fld>
            <a:endParaRPr lang="en-GB" altLang="zh-CN" dirty="0">
              <a:solidFill>
                <a:srgbClr val="000000"/>
              </a:solidFill>
            </a:endParaRPr>
          </a:p>
        </p:txBody>
      </p:sp>
      <p:sp>
        <p:nvSpPr>
          <p:cNvPr id="7" name="Footer Placeholder 6"/>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xfrm>
            <a:off x="533400" y="609600"/>
            <a:ext cx="6324600" cy="1066800"/>
          </a:xfrm>
          <a:prstGeom prst="rect">
            <a:avLst/>
          </a:prstGeom>
          <a:noFill/>
          <a:ln w="9525">
            <a:noFill/>
            <a:miter lim="800000"/>
            <a:headEnd/>
            <a:tailEnd/>
          </a:ln>
        </p:spPr>
        <p:txBody>
          <a:bodyPr vert="horz" wrap="square" lIns="91408" tIns="45703" rIns="91408" bIns="45703" numCol="1" anchor="ctr" anchorCtr="0" compatLnSpc="1">
            <a:prstTxWarp prst="textNoShape">
              <a:avLst/>
            </a:prstTxWarp>
          </a:bodyPr>
          <a:lstStyle/>
          <a:p>
            <a:pPr lvl="0"/>
            <a:r>
              <a:rPr lang="en-GB" altLang="zh-CN" smtClean="0"/>
              <a:t>Click to edit Master title style</a:t>
            </a:r>
          </a:p>
        </p:txBody>
      </p:sp>
      <p:sp>
        <p:nvSpPr>
          <p:cNvPr id="35843" name="Rectangle 3"/>
          <p:cNvSpPr>
            <a:spLocks noGrp="1" noChangeArrowheads="1"/>
          </p:cNvSpPr>
          <p:nvPr>
            <p:ph type="body" idx="1"/>
          </p:nvPr>
        </p:nvSpPr>
        <p:spPr bwMode="auto">
          <a:xfrm>
            <a:off x="533400" y="1600200"/>
            <a:ext cx="8001000" cy="4419600"/>
          </a:xfrm>
          <a:prstGeom prst="rect">
            <a:avLst/>
          </a:prstGeom>
          <a:noFill/>
          <a:ln w="9525">
            <a:noFill/>
            <a:miter lim="800000"/>
            <a:headEnd/>
            <a:tailEnd/>
          </a:ln>
        </p:spPr>
        <p:txBody>
          <a:bodyPr vert="horz" wrap="square" lIns="91408" tIns="45703" rIns="91408" bIns="45703" numCol="1" anchor="t" anchorCtr="0" compatLnSpc="1">
            <a:prstTxWarp prst="textNoShape">
              <a:avLst/>
            </a:prstTxWarp>
          </a:bodyPr>
          <a:lstStyle/>
          <a:p>
            <a:pPr lvl="0"/>
            <a:r>
              <a:rPr lang="en-GB" altLang="zh-CN" smtClean="0"/>
              <a:t> Click to edit Master text styles</a:t>
            </a:r>
          </a:p>
          <a:p>
            <a:pPr lvl="1"/>
            <a:r>
              <a:rPr lang="en-GB" altLang="zh-CN" smtClean="0"/>
              <a:t> Second level</a:t>
            </a:r>
          </a:p>
          <a:p>
            <a:pPr lvl="2"/>
            <a:r>
              <a:rPr lang="en-GB" altLang="zh-CN" smtClean="0"/>
              <a:t> Third level</a:t>
            </a:r>
          </a:p>
        </p:txBody>
      </p:sp>
      <p:sp>
        <p:nvSpPr>
          <p:cNvPr id="125956" name="Rectangle 4"/>
          <p:cNvSpPr>
            <a:spLocks noGrp="1" noChangeArrowheads="1"/>
          </p:cNvSpPr>
          <p:nvPr>
            <p:ph type="dt" sz="half" idx="2"/>
          </p:nvPr>
        </p:nvSpPr>
        <p:spPr bwMode="auto">
          <a:xfrm>
            <a:off x="550863" y="6334125"/>
            <a:ext cx="1905000" cy="457200"/>
          </a:xfrm>
          <a:prstGeom prst="rect">
            <a:avLst/>
          </a:prstGeom>
          <a:noFill/>
          <a:ln w="9525">
            <a:noFill/>
            <a:miter lim="800000"/>
            <a:headEnd/>
            <a:tailEnd/>
          </a:ln>
          <a:effectLst/>
        </p:spPr>
        <p:txBody>
          <a:bodyPr vert="horz" wrap="square" lIns="91408" tIns="45703" rIns="91408" bIns="45703" numCol="1" anchor="t" anchorCtr="0" compatLnSpc="1">
            <a:prstTxWarp prst="textNoShape">
              <a:avLst/>
            </a:prstTxWarp>
          </a:bodyPr>
          <a:lstStyle>
            <a:lvl1pPr eaLnBrk="0" hangingPunct="0">
              <a:spcBef>
                <a:spcPct val="0"/>
              </a:spcBef>
              <a:buFontTx/>
              <a:buNone/>
              <a:defRPr sz="900">
                <a:solidFill>
                  <a:srgbClr val="003399"/>
                </a:solidFill>
                <a:ea typeface="SimSun" pitchFamily="2" charset="-122"/>
                <a:cs typeface="Arial Unicode MS" pitchFamily="34" charset="-122"/>
              </a:defRPr>
            </a:lvl1pPr>
          </a:lstStyle>
          <a:p>
            <a:pPr>
              <a:defRPr/>
            </a:pPr>
            <a:endParaRPr lang="en-GB" altLang="zh-CN" dirty="0"/>
          </a:p>
        </p:txBody>
      </p:sp>
      <p:sp>
        <p:nvSpPr>
          <p:cNvPr id="125957" name="Rectangle 5"/>
          <p:cNvSpPr>
            <a:spLocks noGrp="1" noChangeArrowheads="1"/>
          </p:cNvSpPr>
          <p:nvPr>
            <p:ph type="sldNum" sz="quarter" idx="4"/>
          </p:nvPr>
        </p:nvSpPr>
        <p:spPr bwMode="auto">
          <a:xfrm>
            <a:off x="6932613" y="6334125"/>
            <a:ext cx="1903412" cy="295275"/>
          </a:xfrm>
          <a:prstGeom prst="rect">
            <a:avLst/>
          </a:prstGeom>
          <a:noFill/>
          <a:ln w="9525">
            <a:noFill/>
            <a:miter lim="800000"/>
            <a:headEnd/>
            <a:tailEnd/>
          </a:ln>
          <a:effectLst/>
        </p:spPr>
        <p:txBody>
          <a:bodyPr vert="horz" wrap="square" lIns="91408" tIns="45703" rIns="91408" bIns="45703" numCol="1" anchor="t" anchorCtr="0" compatLnSpc="1">
            <a:prstTxWarp prst="textNoShape">
              <a:avLst/>
            </a:prstTxWarp>
          </a:bodyPr>
          <a:lstStyle>
            <a:lvl1pPr algn="r" eaLnBrk="0" hangingPunct="0">
              <a:spcBef>
                <a:spcPct val="0"/>
              </a:spcBef>
              <a:buFontTx/>
              <a:buNone/>
              <a:defRPr sz="1200">
                <a:solidFill>
                  <a:srgbClr val="003399"/>
                </a:solidFill>
                <a:ea typeface="SimSun" pitchFamily="2" charset="-122"/>
                <a:cs typeface="Arial Unicode MS" pitchFamily="34" charset="-122"/>
              </a:defRPr>
            </a:lvl1pPr>
          </a:lstStyle>
          <a:p>
            <a:pPr>
              <a:defRPr/>
            </a:pPr>
            <a:fld id="{CA3CEDB9-D36D-434F-A991-4FA65349A5A9}" type="slidenum">
              <a:rPr lang="zh-CN" altLang="en-GB"/>
              <a:pPr>
                <a:defRPr/>
              </a:pPr>
              <a:t>‹#›</a:t>
            </a:fld>
            <a:endParaRPr lang="en-GB" altLang="zh-CN" dirty="0"/>
          </a:p>
        </p:txBody>
      </p:sp>
      <p:sp>
        <p:nvSpPr>
          <p:cNvPr id="125958" name="Rectangle 6"/>
          <p:cNvSpPr>
            <a:spLocks noChangeArrowheads="1"/>
          </p:cNvSpPr>
          <p:nvPr/>
        </p:nvSpPr>
        <p:spPr bwMode="auto">
          <a:xfrm>
            <a:off x="0" y="6604000"/>
            <a:ext cx="9144000" cy="254000"/>
          </a:xfrm>
          <a:prstGeom prst="rect">
            <a:avLst/>
          </a:prstGeom>
          <a:solidFill>
            <a:srgbClr val="003399"/>
          </a:solidFill>
          <a:ln w="9525">
            <a:noFill/>
            <a:miter lim="800000"/>
            <a:headEnd/>
            <a:tailEnd/>
          </a:ln>
          <a:effectLst/>
        </p:spPr>
        <p:txBody>
          <a:bodyPr wrap="none" anchor="ctr"/>
          <a:lstStyle/>
          <a:p>
            <a:pPr eaLnBrk="0" hangingPunct="0">
              <a:spcBef>
                <a:spcPct val="20000"/>
              </a:spcBef>
              <a:buFont typeface="Wingdings" pitchFamily="2" charset="2"/>
              <a:buChar char="•"/>
              <a:defRPr/>
            </a:pPr>
            <a:endParaRPr lang="en-US" dirty="0">
              <a:solidFill>
                <a:srgbClr val="000000"/>
              </a:solidFill>
              <a:ea typeface="Arial Unicode MS" pitchFamily="34" charset="-122"/>
              <a:cs typeface="Arial Unicode MS" pitchFamily="34" charset="-122"/>
            </a:endParaRPr>
          </a:p>
        </p:txBody>
      </p:sp>
      <p:sp>
        <p:nvSpPr>
          <p:cNvPr id="125959" name="Rectangle 7"/>
          <p:cNvSpPr>
            <a:spLocks noChangeArrowheads="1"/>
          </p:cNvSpPr>
          <p:nvPr/>
        </p:nvSpPr>
        <p:spPr bwMode="auto">
          <a:xfrm>
            <a:off x="0" y="0"/>
            <a:ext cx="9144000" cy="254000"/>
          </a:xfrm>
          <a:prstGeom prst="rect">
            <a:avLst/>
          </a:prstGeom>
          <a:solidFill>
            <a:srgbClr val="003399"/>
          </a:solidFill>
          <a:ln w="9525">
            <a:noFill/>
            <a:miter lim="800000"/>
            <a:headEnd/>
            <a:tailEnd/>
          </a:ln>
          <a:effectLst/>
        </p:spPr>
        <p:txBody>
          <a:bodyPr wrap="none" anchor="ctr"/>
          <a:lstStyle/>
          <a:p>
            <a:pPr eaLnBrk="0" hangingPunct="0">
              <a:spcBef>
                <a:spcPct val="20000"/>
              </a:spcBef>
              <a:buFont typeface="Wingdings" pitchFamily="2" charset="2"/>
              <a:buChar char="•"/>
              <a:defRPr/>
            </a:pPr>
            <a:endParaRPr lang="en-US" dirty="0">
              <a:solidFill>
                <a:srgbClr val="000000"/>
              </a:solidFill>
              <a:ea typeface="Arial Unicode MS" pitchFamily="34" charset="-122"/>
              <a:cs typeface="Arial Unicode MS" pitchFamily="34" charset="-122"/>
            </a:endParaRPr>
          </a:p>
        </p:txBody>
      </p:sp>
      <p:sp>
        <p:nvSpPr>
          <p:cNvPr id="125961" name="Rectangle 9"/>
          <p:cNvSpPr>
            <a:spLocks noGrp="1" noChangeArrowheads="1"/>
          </p:cNvSpPr>
          <p:nvPr>
            <p:ph type="ftr" sz="quarter" idx="3"/>
          </p:nvPr>
        </p:nvSpPr>
        <p:spPr bwMode="auto">
          <a:xfrm>
            <a:off x="3157538" y="6334125"/>
            <a:ext cx="2895600" cy="457200"/>
          </a:xfrm>
          <a:prstGeom prst="rect">
            <a:avLst/>
          </a:prstGeom>
          <a:noFill/>
          <a:ln w="9525">
            <a:noFill/>
            <a:miter lim="800000"/>
            <a:headEnd/>
            <a:tailEnd/>
          </a:ln>
          <a:effectLst/>
        </p:spPr>
        <p:txBody>
          <a:bodyPr vert="horz" wrap="square" lIns="91408" tIns="45703" rIns="91408" bIns="45703" numCol="1" anchor="t" anchorCtr="0" compatLnSpc="1">
            <a:prstTxWarp prst="textNoShape">
              <a:avLst/>
            </a:prstTxWarp>
          </a:bodyPr>
          <a:lstStyle>
            <a:lvl1pPr algn="ctr" eaLnBrk="0" hangingPunct="0">
              <a:spcBef>
                <a:spcPct val="0"/>
              </a:spcBef>
              <a:buFontTx/>
              <a:buNone/>
              <a:defRPr sz="1400">
                <a:solidFill>
                  <a:srgbClr val="333399"/>
                </a:solidFill>
                <a:latin typeface="Times" pitchFamily="18" charset="0"/>
                <a:ea typeface="SimSun" pitchFamily="2" charset="-122"/>
                <a:cs typeface="Arial Unicode MS" pitchFamily="34" charset="-122"/>
              </a:defRPr>
            </a:lvl1pPr>
          </a:lstStyle>
          <a:p>
            <a:pPr>
              <a:defRPr/>
            </a:pPr>
            <a:r>
              <a:rPr lang="zh-CN" altLang="en-GB"/>
              <a:t>Boca Raton, FL, US. ICFEM 2007</a:t>
            </a:r>
            <a:endParaRPr lang="en-GB" altLang="zh-CN" dirty="0"/>
          </a:p>
          <a:p>
            <a:pPr>
              <a:defRPr/>
            </a:pPr>
            <a:endParaRPr lang="zh-CN" altLang="en-GB"/>
          </a:p>
        </p:txBody>
      </p:sp>
      <p:pic>
        <p:nvPicPr>
          <p:cNvPr id="35849" name="Picture 10" descr="full colour"/>
          <p:cNvPicPr>
            <a:picLocks noChangeAspect="1" noChangeArrowheads="1"/>
          </p:cNvPicPr>
          <p:nvPr/>
        </p:nvPicPr>
        <p:blipFill>
          <a:blip r:embed="rId14" cstate="print"/>
          <a:srcRect/>
          <a:stretch>
            <a:fillRect/>
          </a:stretch>
        </p:blipFill>
        <p:spPr bwMode="auto">
          <a:xfrm>
            <a:off x="7543800" y="374650"/>
            <a:ext cx="1244600" cy="8001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hf hdr="0" ftr="0" dt="0"/>
  <p:txStyles>
    <p:titleStyle>
      <a:lvl1pPr algn="l" rtl="0" eaLnBrk="0" fontAlgn="base" hangingPunct="0">
        <a:spcBef>
          <a:spcPct val="0"/>
        </a:spcBef>
        <a:spcAft>
          <a:spcPct val="0"/>
        </a:spcAft>
        <a:defRPr sz="2800">
          <a:solidFill>
            <a:srgbClr val="FF6600"/>
          </a:solidFill>
          <a:latin typeface="+mj-lt"/>
          <a:ea typeface="+mj-ea"/>
          <a:cs typeface="SimSun" pitchFamily="2" charset="-122"/>
        </a:defRPr>
      </a:lvl1pPr>
      <a:lvl2pPr algn="l" rtl="0" eaLnBrk="0" fontAlgn="base" hangingPunct="0">
        <a:spcBef>
          <a:spcPct val="0"/>
        </a:spcBef>
        <a:spcAft>
          <a:spcPct val="0"/>
        </a:spcAft>
        <a:defRPr sz="2800">
          <a:solidFill>
            <a:srgbClr val="FF6600"/>
          </a:solidFill>
          <a:latin typeface="Arial" charset="0"/>
          <a:ea typeface="Arial Unicode MS" pitchFamily="34" charset="-122"/>
          <a:cs typeface="SimSun" pitchFamily="2" charset="-122"/>
        </a:defRPr>
      </a:lvl2pPr>
      <a:lvl3pPr algn="l" rtl="0" eaLnBrk="0" fontAlgn="base" hangingPunct="0">
        <a:spcBef>
          <a:spcPct val="0"/>
        </a:spcBef>
        <a:spcAft>
          <a:spcPct val="0"/>
        </a:spcAft>
        <a:defRPr sz="2800">
          <a:solidFill>
            <a:srgbClr val="FF6600"/>
          </a:solidFill>
          <a:latin typeface="Arial" charset="0"/>
          <a:ea typeface="Arial Unicode MS" pitchFamily="34" charset="-122"/>
          <a:cs typeface="SimSun" pitchFamily="2" charset="-122"/>
        </a:defRPr>
      </a:lvl3pPr>
      <a:lvl4pPr algn="l" rtl="0" eaLnBrk="0" fontAlgn="base" hangingPunct="0">
        <a:spcBef>
          <a:spcPct val="0"/>
        </a:spcBef>
        <a:spcAft>
          <a:spcPct val="0"/>
        </a:spcAft>
        <a:defRPr sz="2800">
          <a:solidFill>
            <a:srgbClr val="FF6600"/>
          </a:solidFill>
          <a:latin typeface="Arial" charset="0"/>
          <a:ea typeface="Arial Unicode MS" pitchFamily="34" charset="-122"/>
          <a:cs typeface="SimSun" pitchFamily="2" charset="-122"/>
        </a:defRPr>
      </a:lvl4pPr>
      <a:lvl5pPr algn="l" rtl="0" eaLnBrk="0" fontAlgn="base" hangingPunct="0">
        <a:spcBef>
          <a:spcPct val="0"/>
        </a:spcBef>
        <a:spcAft>
          <a:spcPct val="0"/>
        </a:spcAft>
        <a:defRPr sz="2800">
          <a:solidFill>
            <a:srgbClr val="FF6600"/>
          </a:solidFill>
          <a:latin typeface="Arial" charset="0"/>
          <a:ea typeface="Arial Unicode MS" pitchFamily="34" charset="-122"/>
          <a:cs typeface="SimSun" pitchFamily="2" charset="-122"/>
        </a:defRPr>
      </a:lvl5pPr>
      <a:lvl6pPr marL="457200" algn="l" rtl="0" fontAlgn="base">
        <a:spcBef>
          <a:spcPct val="0"/>
        </a:spcBef>
        <a:spcAft>
          <a:spcPct val="0"/>
        </a:spcAft>
        <a:defRPr sz="2800">
          <a:solidFill>
            <a:srgbClr val="FF6600"/>
          </a:solidFill>
          <a:latin typeface="Arial" charset="0"/>
          <a:ea typeface="Arial Unicode MS" pitchFamily="34" charset="-122"/>
          <a:cs typeface="宋体" pitchFamily="2" charset="-122"/>
        </a:defRPr>
      </a:lvl6pPr>
      <a:lvl7pPr marL="914400" algn="l" rtl="0" fontAlgn="base">
        <a:spcBef>
          <a:spcPct val="0"/>
        </a:spcBef>
        <a:spcAft>
          <a:spcPct val="0"/>
        </a:spcAft>
        <a:defRPr sz="2800">
          <a:solidFill>
            <a:srgbClr val="FF6600"/>
          </a:solidFill>
          <a:latin typeface="Arial" charset="0"/>
          <a:ea typeface="Arial Unicode MS" pitchFamily="34" charset="-122"/>
          <a:cs typeface="宋体" pitchFamily="2" charset="-122"/>
        </a:defRPr>
      </a:lvl7pPr>
      <a:lvl8pPr marL="1371600" algn="l" rtl="0" fontAlgn="base">
        <a:spcBef>
          <a:spcPct val="0"/>
        </a:spcBef>
        <a:spcAft>
          <a:spcPct val="0"/>
        </a:spcAft>
        <a:defRPr sz="2800">
          <a:solidFill>
            <a:srgbClr val="FF6600"/>
          </a:solidFill>
          <a:latin typeface="Arial" charset="0"/>
          <a:ea typeface="Arial Unicode MS" pitchFamily="34" charset="-122"/>
          <a:cs typeface="宋体" pitchFamily="2" charset="-122"/>
        </a:defRPr>
      </a:lvl8pPr>
      <a:lvl9pPr marL="1828800" algn="l" rtl="0" fontAlgn="base">
        <a:spcBef>
          <a:spcPct val="0"/>
        </a:spcBef>
        <a:spcAft>
          <a:spcPct val="0"/>
        </a:spcAft>
        <a:defRPr sz="2800">
          <a:solidFill>
            <a:srgbClr val="FF6600"/>
          </a:solidFill>
          <a:latin typeface="Arial" charset="0"/>
          <a:ea typeface="Arial Unicode MS" pitchFamily="34" charset="-122"/>
          <a:cs typeface="宋体" pitchFamily="2" charset="-122"/>
        </a:defRPr>
      </a:lvl9pPr>
    </p:titleStyle>
    <p:bodyStyle>
      <a:lvl1pPr marL="342900" indent="-342900" algn="l" rtl="0" eaLnBrk="0" fontAlgn="base" hangingPunct="0">
        <a:spcBef>
          <a:spcPct val="20000"/>
        </a:spcBef>
        <a:spcAft>
          <a:spcPct val="0"/>
        </a:spcAft>
        <a:buClr>
          <a:schemeClr val="accent2"/>
        </a:buClr>
        <a:buFont typeface="Wingdings" pitchFamily="2" charset="2"/>
        <a:buBlip>
          <a:blip r:embed="rId15"/>
        </a:buBlip>
        <a:defRPr sz="2400">
          <a:solidFill>
            <a:srgbClr val="003399"/>
          </a:solidFill>
          <a:latin typeface="+mn-lt"/>
          <a:ea typeface="+mn-ea"/>
          <a:cs typeface="SimSun" pitchFamily="2" charset="-122"/>
        </a:defRPr>
      </a:lvl1pPr>
      <a:lvl2pPr marL="338138" indent="4763" algn="l" rtl="0" eaLnBrk="0" fontAlgn="base" hangingPunct="0">
        <a:spcBef>
          <a:spcPct val="20000"/>
        </a:spcBef>
        <a:spcAft>
          <a:spcPct val="0"/>
        </a:spcAft>
        <a:buFont typeface="Wingdings" pitchFamily="2" charset="2"/>
        <a:buBlip>
          <a:blip r:embed="rId16"/>
        </a:buBlip>
        <a:defRPr sz="2000">
          <a:solidFill>
            <a:srgbClr val="003399"/>
          </a:solidFill>
          <a:latin typeface="+mn-lt"/>
          <a:ea typeface="+mn-ea"/>
          <a:cs typeface="SimSun" pitchFamily="2" charset="-122"/>
        </a:defRPr>
      </a:lvl2pPr>
      <a:lvl3pPr marL="681038" indent="233363" algn="l" rtl="0" eaLnBrk="0" fontAlgn="base" hangingPunct="0">
        <a:spcBef>
          <a:spcPct val="20000"/>
        </a:spcBef>
        <a:spcAft>
          <a:spcPct val="0"/>
        </a:spcAft>
        <a:buFont typeface="Wingdings" pitchFamily="2" charset="2"/>
        <a:buBlip>
          <a:blip r:embed="rId15"/>
        </a:buBlip>
        <a:defRPr>
          <a:solidFill>
            <a:schemeClr val="accent2"/>
          </a:solidFill>
          <a:latin typeface="+mn-lt"/>
          <a:ea typeface="+mn-ea"/>
          <a:cs typeface="SimSun" pitchFamily="2" charset="-122"/>
        </a:defRPr>
      </a:lvl3pPr>
      <a:lvl4pPr marL="1030288" indent="6350" algn="l" rtl="0" eaLnBrk="0" fontAlgn="base" hangingPunct="0">
        <a:spcBef>
          <a:spcPct val="20000"/>
        </a:spcBef>
        <a:spcAft>
          <a:spcPct val="0"/>
        </a:spcAft>
        <a:buFont typeface="Wingdings" pitchFamily="2" charset="2"/>
        <a:buChar char="ü"/>
        <a:defRPr sz="2000" i="1">
          <a:solidFill>
            <a:srgbClr val="003399"/>
          </a:solidFill>
          <a:latin typeface="+mn-lt"/>
          <a:ea typeface="+mn-ea"/>
          <a:cs typeface="SimSun" pitchFamily="2" charset="-122"/>
        </a:defRPr>
      </a:lvl4pPr>
      <a:lvl5pPr marL="1374775" indent="454025" algn="l" rtl="0" eaLnBrk="0" fontAlgn="base" hangingPunct="0">
        <a:spcBef>
          <a:spcPct val="20000"/>
        </a:spcBef>
        <a:spcAft>
          <a:spcPct val="0"/>
        </a:spcAft>
        <a:buChar char="»"/>
        <a:defRPr>
          <a:solidFill>
            <a:srgbClr val="003399"/>
          </a:solidFill>
          <a:latin typeface="+mn-ea"/>
          <a:ea typeface="+mn-ea"/>
          <a:cs typeface="SimSun" pitchFamily="2" charset="-122"/>
        </a:defRPr>
      </a:lvl5pPr>
      <a:lvl6pPr marL="1831975" algn="l" rtl="0" fontAlgn="base">
        <a:spcBef>
          <a:spcPct val="20000"/>
        </a:spcBef>
        <a:spcAft>
          <a:spcPct val="0"/>
        </a:spcAft>
        <a:buChar char="»"/>
        <a:defRPr>
          <a:solidFill>
            <a:srgbClr val="003399"/>
          </a:solidFill>
          <a:latin typeface="+mn-ea"/>
          <a:ea typeface="+mn-ea"/>
          <a:cs typeface="+mn-cs"/>
        </a:defRPr>
      </a:lvl6pPr>
      <a:lvl7pPr marL="2289175" algn="l" rtl="0" fontAlgn="base">
        <a:spcBef>
          <a:spcPct val="20000"/>
        </a:spcBef>
        <a:spcAft>
          <a:spcPct val="0"/>
        </a:spcAft>
        <a:buChar char="»"/>
        <a:defRPr>
          <a:solidFill>
            <a:srgbClr val="003399"/>
          </a:solidFill>
          <a:latin typeface="+mn-ea"/>
          <a:ea typeface="+mn-ea"/>
          <a:cs typeface="+mn-cs"/>
        </a:defRPr>
      </a:lvl7pPr>
      <a:lvl8pPr marL="2746375" algn="l" rtl="0" fontAlgn="base">
        <a:spcBef>
          <a:spcPct val="20000"/>
        </a:spcBef>
        <a:spcAft>
          <a:spcPct val="0"/>
        </a:spcAft>
        <a:buChar char="»"/>
        <a:defRPr>
          <a:solidFill>
            <a:srgbClr val="003399"/>
          </a:solidFill>
          <a:latin typeface="+mn-ea"/>
          <a:ea typeface="+mn-ea"/>
          <a:cs typeface="+mn-cs"/>
        </a:defRPr>
      </a:lvl8pPr>
      <a:lvl9pPr marL="3203575" algn="l" rtl="0" fontAlgn="base">
        <a:spcBef>
          <a:spcPct val="20000"/>
        </a:spcBef>
        <a:spcAft>
          <a:spcPct val="0"/>
        </a:spcAft>
        <a:buChar char="»"/>
        <a:defRPr>
          <a:solidFill>
            <a:srgbClr val="003399"/>
          </a:solidFill>
          <a:latin typeface="+mn-ea"/>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GB" altLang="zh-CN"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zh-CN" altLang="en-GB" smtClean="0"/>
              <a:t>Boca Raton, FL, US. ICFEM 2007</a:t>
            </a:r>
            <a:endParaRPr lang="en-GB" altLang="zh-CN" smtClean="0"/>
          </a:p>
          <a:p>
            <a:pPr>
              <a:defRPr/>
            </a:pPr>
            <a:endParaRPr lang="zh-CN" alt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CA3CEDB9-D36D-434F-A991-4FA65349A5A9}" type="slidenum">
              <a:rPr lang="zh-CN" altLang="en-GB" smtClean="0"/>
              <a:pPr>
                <a:defRPr/>
              </a:pPr>
              <a:t>‹#›</a:t>
            </a:fld>
            <a:endParaRPr lang="en-GB" altLang="zh-CN" dirty="0"/>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hyperlink" Target="http://www.patroot.com/" TargetMode="Externa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p:txBody>
          <a:bodyPr/>
          <a:lstStyle/>
          <a:p>
            <a:r>
              <a:rPr lang="en-US" sz="3600" dirty="0" smtClean="0"/>
              <a:t>Analyzing Hierarchical Complex Real-time Systems</a:t>
            </a:r>
          </a:p>
        </p:txBody>
      </p:sp>
      <p:sp>
        <p:nvSpPr>
          <p:cNvPr id="28674" name="Rectangle 5"/>
          <p:cNvSpPr>
            <a:spLocks noGrp="1" noChangeArrowheads="1"/>
          </p:cNvSpPr>
          <p:nvPr>
            <p:ph type="subTitle" idx="1"/>
          </p:nvPr>
        </p:nvSpPr>
        <p:spPr>
          <a:xfrm>
            <a:off x="533400" y="3733800"/>
            <a:ext cx="7854696" cy="1752600"/>
          </a:xfrm>
        </p:spPr>
        <p:txBody>
          <a:bodyPr/>
          <a:lstStyle/>
          <a:p>
            <a:pPr marR="0" eaLnBrk="1" hangingPunct="1"/>
            <a:r>
              <a:rPr lang="en-US" sz="1800" u="sng" dirty="0" smtClean="0"/>
              <a:t>Yang LIU</a:t>
            </a:r>
            <a:r>
              <a:rPr lang="en-US" sz="1800" u="sng" baseline="30000" dirty="0" smtClean="0"/>
              <a:t>1</a:t>
            </a:r>
            <a:r>
              <a:rPr lang="en-US" sz="1800" dirty="0" smtClean="0"/>
              <a:t>, Jun SUN</a:t>
            </a:r>
            <a:r>
              <a:rPr lang="en-US" sz="1800" baseline="30000" dirty="0" smtClean="0"/>
              <a:t>2</a:t>
            </a:r>
            <a:r>
              <a:rPr lang="en-US" sz="1800" dirty="0" smtClean="0"/>
              <a:t> and </a:t>
            </a:r>
            <a:r>
              <a:rPr lang="en-US" sz="1800" dirty="0" err="1" smtClean="0"/>
              <a:t>JinSong</a:t>
            </a:r>
            <a:r>
              <a:rPr lang="en-US" sz="1800" dirty="0" smtClean="0"/>
              <a:t> DONG</a:t>
            </a:r>
            <a:r>
              <a:rPr lang="en-US" sz="1800" baseline="30000" dirty="0" smtClean="0"/>
              <a:t>1</a:t>
            </a:r>
          </a:p>
          <a:p>
            <a:pPr marR="0" eaLnBrk="1" hangingPunct="1"/>
            <a:r>
              <a:rPr lang="en-US" sz="1800" baseline="30000" dirty="0" smtClean="0"/>
              <a:t>1</a:t>
            </a:r>
            <a:r>
              <a:rPr lang="en-US" sz="1800" dirty="0" smtClean="0"/>
              <a:t>: National University of Singapore</a:t>
            </a:r>
          </a:p>
          <a:p>
            <a:pPr marR="0"/>
            <a:r>
              <a:rPr lang="en-US" sz="1800" baseline="30000" dirty="0" smtClean="0"/>
              <a:t>2</a:t>
            </a:r>
            <a:r>
              <a:rPr lang="en-US" sz="1800" dirty="0" smtClean="0"/>
              <a:t>: Singapore University of Technology and Design</a:t>
            </a:r>
          </a:p>
          <a:p>
            <a:pPr marR="0" eaLnBrk="1" hangingPunct="1"/>
            <a:endParaRPr lang="en-US" sz="1800"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Normal Event: e -&gt; P</a:t>
            </a:r>
          </a:p>
          <a:p>
            <a:pPr lvl="1"/>
            <a:r>
              <a:rPr lang="en-US" dirty="0" smtClean="0"/>
              <a:t>Event e can take any amount of time</a:t>
            </a:r>
          </a:p>
          <a:p>
            <a:r>
              <a:rPr lang="en-US" dirty="0" smtClean="0"/>
              <a:t>Urgent Event: e </a:t>
            </a:r>
            <a:r>
              <a:rPr lang="en-US" dirty="0" smtClean="0">
                <a:solidFill>
                  <a:srgbClr val="FF0000"/>
                </a:solidFill>
              </a:rPr>
              <a:t>-≫</a:t>
            </a:r>
            <a:r>
              <a:rPr lang="en-US" dirty="0" smtClean="0"/>
              <a:t> P</a:t>
            </a:r>
          </a:p>
          <a:p>
            <a:pPr lvl="1"/>
            <a:r>
              <a:rPr lang="en-US" dirty="0" smtClean="0"/>
              <a:t>e must occur as soon as it is enabled</a:t>
            </a:r>
          </a:p>
          <a:p>
            <a:pPr lvl="1"/>
            <a:r>
              <a:rPr lang="en-US" dirty="0" smtClean="0"/>
              <a:t>Event e takes no time.</a:t>
            </a:r>
          </a:p>
          <a:p>
            <a:pPr lvl="1"/>
            <a:r>
              <a:rPr lang="en-US" dirty="0" smtClean="0"/>
              <a:t>This is equivalent to P within[0]</a:t>
            </a:r>
            <a:endParaRPr lang="en-US" dirty="0"/>
          </a:p>
        </p:txBody>
      </p:sp>
      <p:sp>
        <p:nvSpPr>
          <p:cNvPr id="4" name="Slide Number Placeholder 3"/>
          <p:cNvSpPr>
            <a:spLocks noGrp="1"/>
          </p:cNvSpPr>
          <p:nvPr>
            <p:ph type="sldNum" sz="quarter" idx="12"/>
          </p:nvPr>
        </p:nvSpPr>
        <p:spPr/>
        <p:txBody>
          <a:bodyPr/>
          <a:lstStyle/>
          <a:p>
            <a:pPr>
              <a:defRPr/>
            </a:pPr>
            <a:fld id="{7D0F62BA-528A-4DD8-B1A5-20EEA374516F}" type="slidenum">
              <a:rPr lang="zh-CN" altLang="en-GB" smtClean="0"/>
              <a:pPr>
                <a:defRPr/>
              </a:pPr>
              <a:t>10</a:t>
            </a:fld>
            <a:endParaRPr lang="en-GB" altLang="zh-CN" dirty="0">
              <a:solidFill>
                <a:srgbClr val="000000"/>
              </a:solidFill>
            </a:endParaRPr>
          </a:p>
        </p:txBody>
      </p:sp>
      <p:sp>
        <p:nvSpPr>
          <p:cNvPr id="2" name="Title 1"/>
          <p:cNvSpPr>
            <a:spLocks noGrp="1"/>
          </p:cNvSpPr>
          <p:nvPr>
            <p:ph type="title"/>
          </p:nvPr>
        </p:nvSpPr>
        <p:spPr/>
        <p:txBody>
          <a:bodyPr/>
          <a:lstStyle/>
          <a:p>
            <a:r>
              <a:rPr lang="en-US" dirty="0" smtClean="0"/>
              <a:t>Urgent Event</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5715000" y="3810000"/>
            <a:ext cx="2900362" cy="25436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481328"/>
            <a:ext cx="8229600" cy="4767072"/>
          </a:xfrm>
        </p:spPr>
        <p:txBody>
          <a:bodyPr>
            <a:normAutofit fontScale="92500" lnSpcReduction="10000"/>
          </a:bodyPr>
          <a:lstStyle/>
          <a:p>
            <a:pPr>
              <a:buNone/>
            </a:pPr>
            <a:r>
              <a:rPr lang="en-US" sz="2000" dirty="0" smtClean="0"/>
              <a:t>#define N 4; #define Idle -1;</a:t>
            </a:r>
          </a:p>
          <a:p>
            <a:pPr>
              <a:buNone/>
            </a:pPr>
            <a:r>
              <a:rPr lang="en-US" sz="2000" dirty="0" smtClean="0"/>
              <a:t>#define Delta 3; </a:t>
            </a:r>
          </a:p>
          <a:p>
            <a:pPr>
              <a:buNone/>
            </a:pPr>
            <a:r>
              <a:rPr lang="en-US" sz="2000" dirty="0" smtClean="0"/>
              <a:t>#define Epsilon 4; </a:t>
            </a:r>
          </a:p>
          <a:p>
            <a:pPr>
              <a:buNone/>
            </a:pPr>
            <a:endParaRPr lang="en-US" sz="2000" dirty="0" smtClean="0"/>
          </a:p>
          <a:p>
            <a:pPr>
              <a:buNone/>
            </a:pPr>
            <a:r>
              <a:rPr lang="en-US" sz="2000" dirty="0" err="1" smtClean="0"/>
              <a:t>var</a:t>
            </a:r>
            <a:r>
              <a:rPr lang="en-US" sz="2000" dirty="0" smtClean="0"/>
              <a:t> x = Idle; </a:t>
            </a:r>
          </a:p>
          <a:p>
            <a:pPr>
              <a:buNone/>
            </a:pPr>
            <a:r>
              <a:rPr lang="en-US" sz="2000" dirty="0" err="1" smtClean="0"/>
              <a:t>var</a:t>
            </a:r>
            <a:r>
              <a:rPr lang="en-US" sz="2000" dirty="0" smtClean="0"/>
              <a:t> counter;</a:t>
            </a:r>
          </a:p>
          <a:p>
            <a:pPr>
              <a:buNone/>
            </a:pPr>
            <a:r>
              <a:rPr lang="en-US" sz="2000" dirty="0" smtClean="0"/>
              <a:t>P(</a:t>
            </a:r>
            <a:r>
              <a:rPr lang="en-US" sz="2000" dirty="0" err="1" smtClean="0"/>
              <a:t>i</a:t>
            </a:r>
            <a:r>
              <a:rPr lang="en-US" sz="2000" dirty="0" smtClean="0"/>
              <a:t>) = if(x == Idle) {</a:t>
            </a:r>
          </a:p>
          <a:p>
            <a:pPr>
              <a:buNone/>
            </a:pPr>
            <a:r>
              <a:rPr lang="en-US" sz="2000" dirty="0" smtClean="0"/>
              <a:t>	 	((</a:t>
            </a:r>
            <a:r>
              <a:rPr lang="en-US" sz="2000" dirty="0" err="1" smtClean="0"/>
              <a:t>update.i</a:t>
            </a:r>
            <a:r>
              <a:rPr lang="en-US" sz="2000" dirty="0" smtClean="0"/>
              <a:t>{x = </a:t>
            </a:r>
            <a:r>
              <a:rPr lang="en-US" sz="2000" dirty="0" err="1" smtClean="0"/>
              <a:t>i</a:t>
            </a:r>
            <a:r>
              <a:rPr lang="en-US" sz="2000" dirty="0" smtClean="0"/>
              <a:t>} -&gt; </a:t>
            </a:r>
            <a:r>
              <a:rPr lang="en-US" sz="2000" dirty="0" smtClean="0">
                <a:solidFill>
                  <a:srgbClr val="FF0000"/>
                </a:solidFill>
              </a:rPr>
              <a:t>Wait[Epsilon]</a:t>
            </a:r>
            <a:r>
              <a:rPr lang="en-US" sz="2000" dirty="0" smtClean="0"/>
              <a:t>) </a:t>
            </a:r>
            <a:r>
              <a:rPr lang="en-US" sz="2000" dirty="0" smtClean="0">
                <a:solidFill>
                  <a:srgbClr val="FF0000"/>
                </a:solidFill>
              </a:rPr>
              <a:t>within[Delta]</a:t>
            </a:r>
            <a:r>
              <a:rPr lang="en-US" sz="2000" dirty="0" smtClean="0"/>
              <a:t>);</a:t>
            </a:r>
          </a:p>
          <a:p>
            <a:pPr>
              <a:buNone/>
            </a:pPr>
            <a:r>
              <a:rPr lang="en-US" sz="2000" dirty="0" smtClean="0"/>
              <a:t>		      if (x == </a:t>
            </a:r>
            <a:r>
              <a:rPr lang="en-US" sz="2000" dirty="0" err="1" smtClean="0"/>
              <a:t>i</a:t>
            </a:r>
            <a:r>
              <a:rPr lang="en-US" sz="2000" dirty="0" smtClean="0"/>
              <a:t>) { </a:t>
            </a:r>
          </a:p>
          <a:p>
            <a:pPr>
              <a:buNone/>
            </a:pPr>
            <a:r>
              <a:rPr lang="en-US" sz="2000" dirty="0" smtClean="0"/>
              <a:t>			</a:t>
            </a:r>
            <a:r>
              <a:rPr lang="en-US" sz="2000" dirty="0" err="1" smtClean="0"/>
              <a:t>cs.i</a:t>
            </a:r>
            <a:r>
              <a:rPr lang="en-US" sz="2000" dirty="0" smtClean="0"/>
              <a:t>{counter++} -&gt; </a:t>
            </a:r>
            <a:r>
              <a:rPr lang="en-US" sz="2000" dirty="0" err="1" smtClean="0"/>
              <a:t>exit.i</a:t>
            </a:r>
            <a:r>
              <a:rPr lang="en-US" sz="2000" dirty="0" smtClean="0"/>
              <a:t>{counter--; x=Idle} -&gt; P(</a:t>
            </a:r>
            <a:r>
              <a:rPr lang="en-US" sz="2000" dirty="0" err="1" smtClean="0"/>
              <a:t>i</a:t>
            </a:r>
            <a:r>
              <a:rPr lang="en-US" sz="2000" dirty="0" smtClean="0"/>
              <a:t>) </a:t>
            </a:r>
          </a:p>
          <a:p>
            <a:pPr>
              <a:buNone/>
            </a:pPr>
            <a:r>
              <a:rPr lang="en-US" sz="2000" dirty="0" smtClean="0"/>
              <a:t>		      }   	</a:t>
            </a:r>
          </a:p>
          <a:p>
            <a:pPr>
              <a:buNone/>
            </a:pPr>
            <a:r>
              <a:rPr lang="en-US" sz="2000" dirty="0" smtClean="0"/>
              <a:t>		      else { P(</a:t>
            </a:r>
            <a:r>
              <a:rPr lang="en-US" sz="2000" dirty="0" err="1" smtClean="0"/>
              <a:t>i</a:t>
            </a:r>
            <a:r>
              <a:rPr lang="en-US" sz="2000" dirty="0" smtClean="0"/>
              <a:t>) }</a:t>
            </a:r>
          </a:p>
          <a:p>
            <a:pPr>
              <a:buNone/>
            </a:pPr>
            <a:r>
              <a:rPr lang="en-US" sz="2000" dirty="0" smtClean="0"/>
              <a:t>	      }</a:t>
            </a:r>
          </a:p>
          <a:p>
            <a:pPr>
              <a:buNone/>
            </a:pPr>
            <a:r>
              <a:rPr lang="en-US" sz="2000" dirty="0" smtClean="0"/>
              <a:t>	      else { P(</a:t>
            </a:r>
            <a:r>
              <a:rPr lang="en-US" sz="2000" dirty="0" err="1" smtClean="0"/>
              <a:t>i</a:t>
            </a:r>
            <a:r>
              <a:rPr lang="en-US" sz="2000" dirty="0" smtClean="0"/>
              <a:t>) };		    </a:t>
            </a:r>
          </a:p>
          <a:p>
            <a:pPr>
              <a:buNone/>
            </a:pPr>
            <a:r>
              <a:rPr lang="en-US" sz="2000" dirty="0" err="1" smtClean="0"/>
              <a:t>FischersProtocol</a:t>
            </a:r>
            <a:r>
              <a:rPr lang="en-US" sz="2000" dirty="0" smtClean="0"/>
              <a:t> = ||| </a:t>
            </a:r>
            <a:r>
              <a:rPr lang="en-US" sz="2000" dirty="0" err="1" smtClean="0"/>
              <a:t>i</a:t>
            </a:r>
            <a:r>
              <a:rPr lang="en-US" sz="2000" dirty="0" smtClean="0"/>
              <a:t>:{0..N-1}@P(</a:t>
            </a:r>
            <a:r>
              <a:rPr lang="en-US" sz="2000" dirty="0" err="1" smtClean="0"/>
              <a:t>i</a:t>
            </a:r>
            <a:r>
              <a:rPr lang="en-US" sz="2000" dirty="0" smtClean="0"/>
              <a:t>);	</a:t>
            </a:r>
          </a:p>
        </p:txBody>
      </p:sp>
      <p:sp>
        <p:nvSpPr>
          <p:cNvPr id="4" name="Slide Number Placeholder 3"/>
          <p:cNvSpPr>
            <a:spLocks noGrp="1"/>
          </p:cNvSpPr>
          <p:nvPr>
            <p:ph type="sldNum" sz="quarter" idx="12"/>
          </p:nvPr>
        </p:nvSpPr>
        <p:spPr/>
        <p:txBody>
          <a:bodyPr/>
          <a:lstStyle/>
          <a:p>
            <a:pPr>
              <a:defRPr/>
            </a:pPr>
            <a:fld id="{7D0F62BA-528A-4DD8-B1A5-20EEA374516F}" type="slidenum">
              <a:rPr lang="zh-CN" altLang="en-GB" smtClean="0"/>
              <a:pPr>
                <a:defRPr/>
              </a:pPr>
              <a:t>11</a:t>
            </a:fld>
            <a:endParaRPr lang="en-GB" altLang="zh-CN" dirty="0">
              <a:solidFill>
                <a:srgbClr val="000000"/>
              </a:solidFill>
            </a:endParaRPr>
          </a:p>
        </p:txBody>
      </p:sp>
      <p:sp>
        <p:nvSpPr>
          <p:cNvPr id="2" name="Title 1"/>
          <p:cNvSpPr>
            <a:spLocks noGrp="1"/>
          </p:cNvSpPr>
          <p:nvPr>
            <p:ph type="title"/>
          </p:nvPr>
        </p:nvSpPr>
        <p:spPr/>
        <p:txBody>
          <a:bodyPr/>
          <a:lstStyle/>
          <a:p>
            <a:r>
              <a:rPr lang="en-US" dirty="0" smtClean="0"/>
              <a:t>Example</a:t>
            </a:r>
            <a:endParaRPr lang="en-US" dirty="0"/>
          </a:p>
        </p:txBody>
      </p:sp>
      <p:pic>
        <p:nvPicPr>
          <p:cNvPr id="5" name="Picture 2"/>
          <p:cNvPicPr>
            <a:picLocks noChangeAspect="1" noChangeArrowheads="1"/>
          </p:cNvPicPr>
          <p:nvPr/>
        </p:nvPicPr>
        <p:blipFill>
          <a:blip r:embed="rId3" cstate="print"/>
          <a:srcRect/>
          <a:stretch>
            <a:fillRect/>
          </a:stretch>
        </p:blipFill>
        <p:spPr bwMode="auto">
          <a:xfrm>
            <a:off x="5715000" y="0"/>
            <a:ext cx="3200400" cy="1525191"/>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1600200" y="1676400"/>
            <a:ext cx="5486400" cy="40661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en-US" altLang="zh-CN" dirty="0" smtClean="0"/>
              <a:t>Verification: Zone Abstraction</a:t>
            </a:r>
          </a:p>
        </p:txBody>
      </p:sp>
      <p:sp>
        <p:nvSpPr>
          <p:cNvPr id="156675" name="Rectangle 3"/>
          <p:cNvSpPr>
            <a:spLocks noGrp="1" noChangeArrowheads="1"/>
          </p:cNvSpPr>
          <p:nvPr>
            <p:ph type="body" idx="1"/>
          </p:nvPr>
        </p:nvSpPr>
        <p:spPr>
          <a:xfrm>
            <a:off x="381000" y="1371600"/>
            <a:ext cx="8001000" cy="5105400"/>
          </a:xfrm>
        </p:spPr>
        <p:txBody>
          <a:bodyPr/>
          <a:lstStyle/>
          <a:p>
            <a:pPr>
              <a:lnSpc>
                <a:spcPct val="80000"/>
              </a:lnSpc>
            </a:pPr>
            <a:r>
              <a:rPr lang="en-US" altLang="zh-CN" sz="2000" smtClean="0"/>
              <a:t>Clock values are real (or rational) numbers</a:t>
            </a:r>
          </a:p>
          <a:p>
            <a:pPr lvl="1">
              <a:lnSpc>
                <a:spcPct val="80000"/>
              </a:lnSpc>
            </a:pPr>
            <a:r>
              <a:rPr lang="en-US" altLang="zh-CN" sz="1900" smtClean="0"/>
              <a:t>Infinite system states</a:t>
            </a:r>
          </a:p>
          <a:p>
            <a:pPr lvl="1">
              <a:lnSpc>
                <a:spcPct val="80000"/>
              </a:lnSpc>
            </a:pPr>
            <a:endParaRPr lang="en-US" altLang="zh-CN" sz="1900" smtClean="0"/>
          </a:p>
          <a:p>
            <a:pPr>
              <a:lnSpc>
                <a:spcPct val="80000"/>
              </a:lnSpc>
            </a:pPr>
            <a:r>
              <a:rPr lang="en-US" altLang="zh-CN" sz="2000" smtClean="0"/>
              <a:t>Introduce clock zone in system configuration</a:t>
            </a:r>
          </a:p>
          <a:p>
            <a:pPr lvl="1">
              <a:lnSpc>
                <a:spcPct val="80000"/>
              </a:lnSpc>
            </a:pPr>
            <a:r>
              <a:rPr lang="en-US" altLang="zh-CN" sz="1800" smtClean="0"/>
              <a:t>An abstract configuration is a triple</a:t>
            </a:r>
            <a:r>
              <a:rPr lang="en-US" altLang="zh-CN" sz="1800" i="1" smtClean="0"/>
              <a:t> </a:t>
            </a:r>
            <a:r>
              <a:rPr lang="en-US" altLang="zh-CN" sz="1800" smtClean="0"/>
              <a:t>(V ,P, </a:t>
            </a:r>
            <a:r>
              <a:rPr lang="en-US" altLang="zh-CN" sz="1800" smtClean="0">
                <a:solidFill>
                  <a:srgbClr val="FF0000"/>
                </a:solidFill>
              </a:rPr>
              <a:t>D</a:t>
            </a:r>
            <a:r>
              <a:rPr lang="en-US" altLang="zh-CN" sz="1800" smtClean="0"/>
              <a:t>)</a:t>
            </a:r>
          </a:p>
          <a:p>
            <a:pPr lvl="1">
              <a:lnSpc>
                <a:spcPct val="80000"/>
              </a:lnSpc>
            </a:pPr>
            <a:r>
              <a:rPr lang="en-US" altLang="zh-CN" sz="1800" smtClean="0"/>
              <a:t>A </a:t>
            </a:r>
            <a:r>
              <a:rPr lang="en-US" altLang="zh-CN" sz="1800" i="1" smtClean="0"/>
              <a:t>zone </a:t>
            </a:r>
            <a:r>
              <a:rPr lang="en-US" altLang="zh-CN" sz="1800" smtClean="0"/>
              <a:t>is a set of primitive clock constraints. </a:t>
            </a:r>
          </a:p>
          <a:p>
            <a:pPr lvl="2">
              <a:lnSpc>
                <a:spcPct val="80000"/>
              </a:lnSpc>
            </a:pPr>
            <a:r>
              <a:rPr lang="en-US" altLang="zh-CN" sz="1600" smtClean="0"/>
              <a:t>A primitive constraint timer ≥ (=, ≤) d</a:t>
            </a:r>
          </a:p>
          <a:p>
            <a:pPr>
              <a:lnSpc>
                <a:spcPct val="80000"/>
              </a:lnSpc>
            </a:pPr>
            <a:endParaRPr lang="en-US" altLang="zh-CN" sz="2000" smtClean="0"/>
          </a:p>
          <a:p>
            <a:pPr>
              <a:lnSpc>
                <a:spcPct val="80000"/>
              </a:lnSpc>
            </a:pPr>
            <a:r>
              <a:rPr lang="en-US" altLang="zh-CN" sz="2000" smtClean="0"/>
              <a:t>Dynamically create/delete a set of clocks</a:t>
            </a:r>
          </a:p>
          <a:p>
            <a:pPr lvl="1">
              <a:lnSpc>
                <a:spcPct val="80000"/>
              </a:lnSpc>
            </a:pPr>
            <a:r>
              <a:rPr lang="en-US" altLang="zh-CN" sz="1800" smtClean="0"/>
              <a:t>A clock is added iff one (or more) timed pattern has just been enabled</a:t>
            </a:r>
          </a:p>
          <a:p>
            <a:pPr lvl="1">
              <a:lnSpc>
                <a:spcPct val="80000"/>
              </a:lnSpc>
            </a:pPr>
            <a:r>
              <a:rPr lang="en-US" altLang="zh-CN" sz="1800" smtClean="0"/>
              <a:t>A clock is discarded when the time-related process has evolved such that the reading of the clock is no longer relevant.</a:t>
            </a:r>
          </a:p>
          <a:p>
            <a:pPr>
              <a:lnSpc>
                <a:spcPct val="80000"/>
              </a:lnSpc>
            </a:pPr>
            <a:endParaRPr lang="en-US" altLang="zh-CN" sz="2000" smtClean="0"/>
          </a:p>
          <a:p>
            <a:pPr>
              <a:lnSpc>
                <a:spcPct val="80000"/>
              </a:lnSpc>
            </a:pPr>
            <a:r>
              <a:rPr lang="en-US" altLang="zh-CN" sz="2000" smtClean="0"/>
              <a:t>Operational semantics based on zone abstraction</a:t>
            </a:r>
          </a:p>
          <a:p>
            <a:pPr lvl="1">
              <a:lnSpc>
                <a:spcPct val="80000"/>
              </a:lnSpc>
            </a:pPr>
            <a:r>
              <a:rPr lang="en-US" altLang="zh-CN" sz="1800" smtClean="0"/>
              <a:t>Use the timing constraint to ensure that the time related process constructs behave correctly</a:t>
            </a:r>
          </a:p>
        </p:txBody>
      </p:sp>
      <p:pic>
        <p:nvPicPr>
          <p:cNvPr id="4" name="Picture 5"/>
          <p:cNvPicPr>
            <a:picLocks noChangeAspect="1" noChangeArrowheads="1"/>
          </p:cNvPicPr>
          <p:nvPr/>
        </p:nvPicPr>
        <p:blipFill>
          <a:blip r:embed="rId3" cstate="print"/>
          <a:srcRect/>
          <a:stretch>
            <a:fillRect/>
          </a:stretch>
        </p:blipFill>
        <p:spPr bwMode="auto">
          <a:xfrm>
            <a:off x="6934200" y="2209800"/>
            <a:ext cx="2004865" cy="1343956"/>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533400" y="457200"/>
            <a:ext cx="8229600" cy="1066800"/>
          </a:xfrm>
        </p:spPr>
        <p:txBody>
          <a:bodyPr>
            <a:normAutofit fontScale="90000"/>
          </a:bodyPr>
          <a:lstStyle/>
          <a:p>
            <a:r>
              <a:rPr lang="en-US" altLang="zh-CN" dirty="0" smtClean="0"/>
              <a:t>Verifications of Real-time Systems</a:t>
            </a:r>
          </a:p>
        </p:txBody>
      </p:sp>
      <p:sp>
        <p:nvSpPr>
          <p:cNvPr id="160771" name="Rectangle 3"/>
          <p:cNvSpPr>
            <a:spLocks noGrp="1" noChangeArrowheads="1"/>
          </p:cNvSpPr>
          <p:nvPr>
            <p:ph type="body" idx="1"/>
          </p:nvPr>
        </p:nvSpPr>
        <p:spPr>
          <a:xfrm>
            <a:off x="381000" y="1600200"/>
            <a:ext cx="8001000" cy="4953000"/>
          </a:xfrm>
        </p:spPr>
        <p:txBody>
          <a:bodyPr/>
          <a:lstStyle/>
          <a:p>
            <a:pPr>
              <a:lnSpc>
                <a:spcPct val="90000"/>
              </a:lnSpc>
            </a:pPr>
            <a:r>
              <a:rPr lang="en-US" altLang="zh-CN" sz="2200" dirty="0" smtClean="0"/>
              <a:t>Zone abstraction is sound and complete with respect to a number of properties</a:t>
            </a:r>
          </a:p>
          <a:p>
            <a:pPr lvl="1">
              <a:lnSpc>
                <a:spcPct val="90000"/>
              </a:lnSpc>
            </a:pPr>
            <a:r>
              <a:rPr lang="en-US" altLang="zh-CN" sz="2100" dirty="0" smtClean="0"/>
              <a:t>The abstract transition system is shown to be equivalent to the concrete transition system using a specialized bi-simulation relationship</a:t>
            </a:r>
          </a:p>
          <a:p>
            <a:pPr>
              <a:lnSpc>
                <a:spcPct val="90000"/>
              </a:lnSpc>
            </a:pPr>
            <a:endParaRPr lang="en-US" altLang="zh-CN" sz="2200" dirty="0" smtClean="0"/>
          </a:p>
          <a:p>
            <a:pPr>
              <a:lnSpc>
                <a:spcPct val="90000"/>
              </a:lnSpc>
            </a:pPr>
            <a:r>
              <a:rPr lang="en-US" altLang="zh-CN" sz="2200" dirty="0" smtClean="0"/>
              <a:t>Deadlock</a:t>
            </a:r>
          </a:p>
          <a:p>
            <a:pPr>
              <a:lnSpc>
                <a:spcPct val="90000"/>
              </a:lnSpc>
            </a:pPr>
            <a:r>
              <a:rPr lang="en-US" altLang="zh-CN" sz="2200" dirty="0" err="1" smtClean="0"/>
              <a:t>Reachability</a:t>
            </a:r>
            <a:endParaRPr lang="en-US" altLang="zh-CN" sz="2200" dirty="0" smtClean="0"/>
          </a:p>
          <a:p>
            <a:pPr>
              <a:lnSpc>
                <a:spcPct val="90000"/>
              </a:lnSpc>
            </a:pPr>
            <a:r>
              <a:rPr lang="en-US" altLang="zh-CN" sz="2200" dirty="0" smtClean="0"/>
              <a:t>LTL-X Model Checking</a:t>
            </a:r>
          </a:p>
          <a:p>
            <a:pPr>
              <a:lnSpc>
                <a:spcPct val="90000"/>
              </a:lnSpc>
            </a:pPr>
            <a:r>
              <a:rPr lang="en-US" altLang="zh-CN" sz="2200" dirty="0" smtClean="0"/>
              <a:t>Refinement Checking</a:t>
            </a:r>
          </a:p>
          <a:p>
            <a:pPr lvl="1">
              <a:lnSpc>
                <a:spcPct val="90000"/>
              </a:lnSpc>
            </a:pPr>
            <a:r>
              <a:rPr lang="en-US" altLang="zh-CN" sz="2100" dirty="0" smtClean="0"/>
              <a:t>Timed transitions are ignored in both spec and </a:t>
            </a:r>
            <a:r>
              <a:rPr lang="en-US" altLang="zh-CN" sz="2100" dirty="0" err="1" smtClean="0"/>
              <a:t>impl</a:t>
            </a:r>
            <a:endParaRPr lang="en-US" altLang="zh-CN" sz="2100" dirty="0" smtClean="0"/>
          </a:p>
          <a:p>
            <a:pPr lvl="1">
              <a:lnSpc>
                <a:spcPct val="90000"/>
              </a:lnSpc>
            </a:pPr>
            <a:endParaRPr lang="en-US" altLang="zh-CN" sz="21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14</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PAT: Process Analysis Toolkit</a:t>
            </a:r>
            <a:endParaRPr lang="en-US" dirty="0"/>
          </a:p>
        </p:txBody>
      </p:sp>
      <p:pic>
        <p:nvPicPr>
          <p:cNvPr id="5" name="Picture 2" descr="D:\study\research\papers\ICSE 2011SystemDesign\figures\patdesign-pat3-compact.png"/>
          <p:cNvPicPr>
            <a:picLocks noChangeAspect="1" noChangeArrowheads="1"/>
          </p:cNvPicPr>
          <p:nvPr/>
        </p:nvPicPr>
        <p:blipFill>
          <a:blip r:embed="rId2" cstate="print"/>
          <a:srcRect/>
          <a:stretch>
            <a:fillRect/>
          </a:stretch>
        </p:blipFill>
        <p:spPr bwMode="auto">
          <a:xfrm>
            <a:off x="533400" y="1752600"/>
            <a:ext cx="8153400" cy="4983184"/>
          </a:xfrm>
          <a:prstGeom prst="rect">
            <a:avLst/>
          </a:prstGeom>
          <a:noFill/>
        </p:spPr>
      </p:pic>
      <p:sp>
        <p:nvSpPr>
          <p:cNvPr id="6" name="Rectangle 5"/>
          <p:cNvSpPr/>
          <p:nvPr/>
        </p:nvSpPr>
        <p:spPr>
          <a:xfrm>
            <a:off x="4572000" y="1224713"/>
            <a:ext cx="4062587" cy="375487"/>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1" eaLnBrk="1" hangingPunct="1">
              <a:lnSpc>
                <a:spcPct val="80000"/>
              </a:lnSpc>
            </a:pPr>
            <a:r>
              <a:rPr lang="en-US" altLang="zh-CN" sz="23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http://www.patroot.com</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15</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Real-time Module in PAT</a:t>
            </a:r>
            <a:endParaRPr lang="en-US" dirty="0"/>
          </a:p>
        </p:txBody>
      </p:sp>
      <p:pic>
        <p:nvPicPr>
          <p:cNvPr id="6" name="Picture 2" descr="D:\study\research\Tool Development\PAT3 Manual\images\flow-2MC.png"/>
          <p:cNvPicPr>
            <a:picLocks noChangeAspect="1" noChangeArrowheads="1"/>
          </p:cNvPicPr>
          <p:nvPr/>
        </p:nvPicPr>
        <p:blipFill>
          <a:blip r:embed="rId2" cstate="print"/>
          <a:srcRect/>
          <a:stretch>
            <a:fillRect/>
          </a:stretch>
        </p:blipFill>
        <p:spPr bwMode="auto">
          <a:xfrm>
            <a:off x="533400" y="1447800"/>
            <a:ext cx="8153400" cy="4781896"/>
          </a:xfrm>
          <a:prstGeom prst="rect">
            <a:avLst/>
          </a:prstGeom>
          <a:noFill/>
        </p:spPr>
      </p:pic>
      <p:grpSp>
        <p:nvGrpSpPr>
          <p:cNvPr id="8" name="Group 7"/>
          <p:cNvGrpSpPr/>
          <p:nvPr/>
        </p:nvGrpSpPr>
        <p:grpSpPr>
          <a:xfrm>
            <a:off x="3733800" y="6120825"/>
            <a:ext cx="4038600" cy="584775"/>
            <a:chOff x="3733800" y="6120825"/>
            <a:chExt cx="4038600" cy="584775"/>
          </a:xfrm>
        </p:grpSpPr>
        <p:sp>
          <p:nvSpPr>
            <p:cNvPr id="7" name="TextBox 6"/>
            <p:cNvSpPr txBox="1"/>
            <p:nvPr/>
          </p:nvSpPr>
          <p:spPr>
            <a:xfrm>
              <a:off x="3733800" y="6248400"/>
              <a:ext cx="2743200" cy="369332"/>
            </a:xfrm>
            <a:prstGeom prst="rect">
              <a:avLst/>
            </a:prstGeom>
            <a:noFill/>
          </p:spPr>
          <p:txBody>
            <a:bodyPr wrap="square" rtlCol="0">
              <a:spAutoFit/>
            </a:bodyPr>
            <a:lstStyle/>
            <a:p>
              <a:r>
                <a:rPr lang="en-US"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Zenoness</a:t>
              </a: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Checking</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0" name="TextBox 9"/>
            <p:cNvSpPr txBox="1"/>
            <p:nvPr/>
          </p:nvSpPr>
          <p:spPr>
            <a:xfrm>
              <a:off x="6439984" y="6120825"/>
              <a:ext cx="1332416" cy="584775"/>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New!!</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Modeling and Verifying Hierarchical Real-time Systems</a:t>
            </a:r>
          </a:p>
          <a:p>
            <a:pPr lvl="1"/>
            <a:r>
              <a:rPr lang="en-US" dirty="0" smtClean="0"/>
              <a:t>Hieratical modeling language with</a:t>
            </a:r>
            <a:r>
              <a:rPr lang="en-US" dirty="0" smtClean="0"/>
              <a:t> Timing Constraints</a:t>
            </a:r>
          </a:p>
          <a:p>
            <a:pPr lvl="1"/>
            <a:r>
              <a:rPr lang="en-US" dirty="0" smtClean="0"/>
              <a:t>Zone Abstraction</a:t>
            </a:r>
          </a:p>
          <a:p>
            <a:pPr lvl="1"/>
            <a:r>
              <a:rPr lang="en-US" dirty="0" smtClean="0"/>
              <a:t>Deadlock/</a:t>
            </a:r>
            <a:r>
              <a:rPr lang="en-US" dirty="0" err="1" smtClean="0"/>
              <a:t>Reachablity</a:t>
            </a:r>
            <a:r>
              <a:rPr lang="en-US" dirty="0" smtClean="0"/>
              <a:t>/LTL/Refinement</a:t>
            </a:r>
          </a:p>
          <a:p>
            <a:pPr lvl="1"/>
            <a:r>
              <a:rPr lang="en-US" dirty="0" err="1" smtClean="0"/>
              <a:t>Zenoness</a:t>
            </a:r>
            <a:r>
              <a:rPr lang="en-US" dirty="0" smtClean="0"/>
              <a:t> checking</a:t>
            </a:r>
            <a:endParaRPr lang="en-US" dirty="0" smtClean="0"/>
          </a:p>
          <a:p>
            <a:endParaRPr lang="en-US" dirty="0" smtClean="0"/>
          </a:p>
          <a:p>
            <a:pPr marL="365760" lvl="1" indent="-256032">
              <a:spcBef>
                <a:spcPts val="400"/>
              </a:spcBef>
              <a:buSzPct val="68000"/>
              <a:buFont typeface="Wingdings 3"/>
              <a:buChar char=""/>
            </a:pPr>
            <a:r>
              <a:rPr lang="en-US" dirty="0" smtClean="0"/>
              <a:t>PAT model checker (</a:t>
            </a:r>
            <a:r>
              <a:rPr lang="en-US" altLang="zh-CN" dirty="0" smtClean="0">
                <a:solidFill>
                  <a:schemeClr val="accent1"/>
                </a:solidFill>
                <a:latin typeface="Arial" charset="0"/>
                <a:hlinkClick r:id="rId2"/>
              </a:rPr>
              <a:t>http://</a:t>
            </a:r>
            <a:r>
              <a:rPr lang="en-US" altLang="zh-CN" dirty="0" smtClean="0">
                <a:solidFill>
                  <a:schemeClr val="accent1"/>
                </a:solidFill>
                <a:latin typeface="Arial" charset="0"/>
                <a:hlinkClick r:id="rId2"/>
              </a:rPr>
              <a:t>www.patroot.com</a:t>
            </a:r>
            <a:r>
              <a:rPr lang="en-US" altLang="zh-CN" dirty="0" smtClean="0">
                <a:solidFill>
                  <a:schemeClr val="accent1"/>
                </a:solidFill>
                <a:latin typeface="Arial" charset="0"/>
              </a:rPr>
              <a:t>)</a:t>
            </a:r>
            <a:endParaRPr lang="en-US" dirty="0" smtClean="0"/>
          </a:p>
          <a:p>
            <a:pPr lvl="1"/>
            <a:r>
              <a:rPr lang="en-US" dirty="0" smtClean="0"/>
              <a:t>Model checking framework with 11 </a:t>
            </a:r>
            <a:r>
              <a:rPr lang="en-US" dirty="0" smtClean="0"/>
              <a:t>modules</a:t>
            </a:r>
            <a:endParaRPr lang="en-US" dirty="0" smtClean="0">
              <a:latin typeface="Arial" charset="0"/>
            </a:endParaRPr>
          </a:p>
          <a:p>
            <a:pPr lvl="1"/>
            <a:r>
              <a:rPr lang="en-US" sz="2400" dirty="0" smtClean="0"/>
              <a:t>1000 Registered User, educational and research tools in several </a:t>
            </a:r>
            <a:r>
              <a:rPr lang="en-US" sz="2400" dirty="0" smtClean="0"/>
              <a:t>universities</a:t>
            </a:r>
            <a:endParaRPr lang="en-US" sz="2400" dirty="0" smtClean="0"/>
          </a:p>
          <a:p>
            <a:pPr lvl="1"/>
            <a:endParaRPr lang="en-US" dirty="0" smtClean="0"/>
          </a:p>
          <a:p>
            <a:r>
              <a:rPr lang="en-US" dirty="0" smtClean="0"/>
              <a:t>Experiments</a:t>
            </a:r>
          </a:p>
          <a:p>
            <a:pPr lvl="1"/>
            <a:r>
              <a:rPr lang="en-US" dirty="0" smtClean="0"/>
              <a:t>Comparable to </a:t>
            </a:r>
            <a:r>
              <a:rPr lang="en-US" dirty="0" err="1" smtClean="0"/>
              <a:t>Uppaal</a:t>
            </a:r>
            <a:r>
              <a:rPr lang="en-US" dirty="0" smtClean="0"/>
              <a:t>/RED</a:t>
            </a:r>
          </a:p>
          <a:p>
            <a:pPr lvl="1"/>
            <a:r>
              <a:rPr lang="en-US" dirty="0" smtClean="0"/>
              <a:t>10</a:t>
            </a:r>
            <a:r>
              <a:rPr lang="en-US" baseline="30000" dirty="0" smtClean="0"/>
              <a:t>8 </a:t>
            </a:r>
            <a:r>
              <a:rPr lang="en-US" dirty="0" smtClean="0"/>
              <a:t>states within hours</a:t>
            </a:r>
            <a:endParaRPr lang="en-US" baseline="30000" dirty="0" smtClean="0"/>
          </a:p>
          <a:p>
            <a:endParaRPr lang="en-US" dirty="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16</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Conclusion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Motivation &amp; Overview</a:t>
            </a:r>
          </a:p>
          <a:p>
            <a:endParaRPr lang="en-US" dirty="0" smtClean="0"/>
          </a:p>
          <a:p>
            <a:r>
              <a:rPr lang="en-US" dirty="0" smtClean="0"/>
              <a:t>Modeling Language for Real-time System</a:t>
            </a:r>
          </a:p>
          <a:p>
            <a:endParaRPr lang="en-US" dirty="0" smtClean="0"/>
          </a:p>
          <a:p>
            <a:r>
              <a:rPr lang="en-US" dirty="0" smtClean="0"/>
              <a:t>Zone Abstraction and Verification</a:t>
            </a:r>
          </a:p>
          <a:p>
            <a:endParaRPr lang="en-US" dirty="0" smtClean="0"/>
          </a:p>
          <a:p>
            <a:r>
              <a:rPr lang="en-US" dirty="0" smtClean="0"/>
              <a:t>PAT Tool and Real-time Module</a:t>
            </a:r>
          </a:p>
          <a:p>
            <a:endParaRPr lang="en-US" dirty="0" smtClean="0"/>
          </a:p>
          <a:p>
            <a:r>
              <a:rPr lang="en-US" dirty="0" smtClean="0"/>
              <a:t>Demonstration</a:t>
            </a:r>
          </a:p>
          <a:p>
            <a:endParaRPr lang="en-US" dirty="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2</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Outline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5163"/>
            <a:ext cx="8229600" cy="4618037"/>
          </a:xfrm>
        </p:spPr>
        <p:txBody>
          <a:bodyPr>
            <a:normAutofit fontScale="92500" lnSpcReduction="20000"/>
          </a:bodyPr>
          <a:lstStyle/>
          <a:p>
            <a:r>
              <a:rPr lang="en-US" dirty="0" smtClean="0"/>
              <a:t>Real-time system modeling and verification is dominated by Timed Automata</a:t>
            </a:r>
          </a:p>
          <a:p>
            <a:pPr lvl="1"/>
            <a:r>
              <a:rPr lang="en-US" dirty="0" smtClean="0"/>
              <a:t>Flat structure</a:t>
            </a:r>
            <a:endParaRPr lang="en-US" dirty="0" smtClean="0"/>
          </a:p>
          <a:p>
            <a:pPr lvl="1"/>
            <a:r>
              <a:rPr lang="en-US" dirty="0" smtClean="0"/>
              <a:t>UPPAAL, KRONOS, RED, etc.</a:t>
            </a:r>
          </a:p>
          <a:p>
            <a:endParaRPr lang="en-US" dirty="0" smtClean="0"/>
          </a:p>
          <a:p>
            <a:r>
              <a:rPr lang="en-US" dirty="0" smtClean="0"/>
              <a:t>High-level requirements are often stated in terms of</a:t>
            </a:r>
          </a:p>
          <a:p>
            <a:pPr lvl="1"/>
            <a:r>
              <a:rPr lang="en-US" dirty="0" smtClean="0"/>
              <a:t>deadline</a:t>
            </a:r>
          </a:p>
          <a:p>
            <a:pPr lvl="1"/>
            <a:r>
              <a:rPr lang="en-US" dirty="0" smtClean="0"/>
              <a:t>timeout</a:t>
            </a:r>
          </a:p>
          <a:p>
            <a:pPr lvl="1"/>
            <a:r>
              <a:rPr lang="en-US" dirty="0" smtClean="0"/>
              <a:t>timed interrupt</a:t>
            </a:r>
          </a:p>
          <a:p>
            <a:endParaRPr lang="en-US" dirty="0" smtClean="0"/>
          </a:p>
          <a:p>
            <a:r>
              <a:rPr lang="en-US" dirty="0" smtClean="0"/>
              <a:t>Systems are often hierarchical </a:t>
            </a:r>
          </a:p>
          <a:p>
            <a:pPr lvl="1"/>
            <a:r>
              <a:rPr lang="en-US" dirty="0" smtClean="0"/>
              <a:t>Pacemaker </a:t>
            </a:r>
            <a:r>
              <a:rPr lang="en-US" dirty="0" smtClean="0"/>
              <a:t>systems</a:t>
            </a:r>
            <a:endParaRPr lang="en-US" dirty="0"/>
          </a:p>
        </p:txBody>
      </p:sp>
      <p:sp>
        <p:nvSpPr>
          <p:cNvPr id="2" name="Title 1"/>
          <p:cNvSpPr>
            <a:spLocks noGrp="1"/>
          </p:cNvSpPr>
          <p:nvPr>
            <p:ph type="title"/>
          </p:nvPr>
        </p:nvSpPr>
        <p:spPr/>
        <p:txBody>
          <a:bodyPr>
            <a:normAutofit fontScale="90000"/>
          </a:bodyPr>
          <a:lstStyle/>
          <a:p>
            <a:r>
              <a:rPr lang="en-US" sz="4000" dirty="0" smtClean="0"/>
              <a:t>Timed Requirement and Hierarchical Systems</a:t>
            </a:r>
            <a:endParaRPr lang="en-US" sz="4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 language for modeling compositional real-time systems using implicit clocks.</a:t>
            </a:r>
          </a:p>
          <a:p>
            <a:pPr lvl="1"/>
            <a:r>
              <a:rPr lang="en-US" dirty="0" smtClean="0"/>
              <a:t>CSP + Data + Real-time</a:t>
            </a:r>
          </a:p>
          <a:p>
            <a:pPr lvl="1"/>
            <a:r>
              <a:rPr lang="en-US" dirty="0" smtClean="0"/>
              <a:t>Dynamically add and remove clocks</a:t>
            </a:r>
          </a:p>
          <a:p>
            <a:endParaRPr lang="en-US" dirty="0" smtClean="0"/>
          </a:p>
          <a:p>
            <a:r>
              <a:rPr lang="en-US" dirty="0" smtClean="0"/>
              <a:t>A method for abstracting and verifying the models.</a:t>
            </a:r>
          </a:p>
          <a:p>
            <a:pPr lvl="1"/>
            <a:r>
              <a:rPr lang="en-US" dirty="0" smtClean="0"/>
              <a:t>Zone abstraction</a:t>
            </a:r>
          </a:p>
          <a:p>
            <a:pPr lvl="1"/>
            <a:r>
              <a:rPr lang="en-US" dirty="0" smtClean="0"/>
              <a:t>Safety, LTL </a:t>
            </a:r>
            <a:r>
              <a:rPr lang="en-US" dirty="0" smtClean="0"/>
              <a:t>and refinement </a:t>
            </a:r>
            <a:endParaRPr lang="en-US" dirty="0"/>
          </a:p>
        </p:txBody>
      </p:sp>
      <p:sp>
        <p:nvSpPr>
          <p:cNvPr id="2" name="Title 1"/>
          <p:cNvSpPr>
            <a:spLocks noGrp="1"/>
          </p:cNvSpPr>
          <p:nvPr>
            <p:ph type="title"/>
          </p:nvPr>
        </p:nvSpPr>
        <p:spPr/>
        <p:txBody>
          <a:bodyPr/>
          <a:lstStyle/>
          <a:p>
            <a:r>
              <a:rPr lang="en-US" dirty="0" smtClean="0"/>
              <a:t>Solution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altLang="zh-CN" dirty="0" smtClean="0"/>
              <a:t>Modeling Language</a:t>
            </a:r>
            <a:endParaRPr lang="zh-CN" altLang="en-US" dirty="0" smtClean="0"/>
          </a:p>
        </p:txBody>
      </p:sp>
      <p:sp>
        <p:nvSpPr>
          <p:cNvPr id="123907" name="Rectangle 3"/>
          <p:cNvSpPr>
            <a:spLocks noGrp="1" noChangeArrowheads="1"/>
          </p:cNvSpPr>
          <p:nvPr>
            <p:ph type="body" idx="1"/>
          </p:nvPr>
        </p:nvSpPr>
        <p:spPr/>
        <p:txBody>
          <a:bodyPr/>
          <a:lstStyle/>
          <a:p>
            <a:pPr>
              <a:buFont typeface="Wingdings" pitchFamily="2" charset="2"/>
              <a:buNone/>
            </a:pPr>
            <a:r>
              <a:rPr lang="en-US" altLang="zh-CN" dirty="0" smtClean="0"/>
              <a:t>CSP# for concurrent and hierarchical systems</a:t>
            </a:r>
            <a:endParaRPr lang="zh-CN" altLang="en-US" dirty="0" smtClean="0">
              <a:ea typeface="宋体" pitchFamily="2" charset="-122"/>
            </a:endParaRPr>
          </a:p>
        </p:txBody>
      </p:sp>
      <p:pic>
        <p:nvPicPr>
          <p:cNvPr id="123908" name="Picture 4"/>
          <p:cNvPicPr>
            <a:picLocks noChangeAspect="1" noChangeArrowheads="1"/>
          </p:cNvPicPr>
          <p:nvPr/>
        </p:nvPicPr>
        <p:blipFill>
          <a:blip r:embed="rId3" cstate="print"/>
          <a:srcRect/>
          <a:stretch>
            <a:fillRect/>
          </a:stretch>
        </p:blipFill>
        <p:spPr bwMode="auto">
          <a:xfrm>
            <a:off x="703263" y="2133600"/>
            <a:ext cx="7983537" cy="4572000"/>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 timed process P is defined </a:t>
            </a:r>
            <a:r>
              <a:rPr lang="en-US" dirty="0" smtClean="0"/>
              <a:t>by</a:t>
            </a:r>
          </a:p>
          <a:p>
            <a:pPr lvl="1"/>
            <a:r>
              <a:rPr lang="en-US" dirty="0" smtClean="0"/>
              <a:t>e </a:t>
            </a:r>
            <a:r>
              <a:rPr lang="en-US" dirty="0" smtClean="0">
                <a:solidFill>
                  <a:srgbClr val="FF0000"/>
                </a:solidFill>
              </a:rPr>
              <a:t>-≫</a:t>
            </a:r>
            <a:r>
              <a:rPr lang="en-US" dirty="0" smtClean="0"/>
              <a:t> </a:t>
            </a:r>
            <a:r>
              <a:rPr lang="en-US" dirty="0" smtClean="0"/>
              <a:t>P (Urgent Event)</a:t>
            </a:r>
          </a:p>
          <a:p>
            <a:pPr lvl="1"/>
            <a:r>
              <a:rPr lang="en-US" dirty="0" smtClean="0"/>
              <a:t>Wait[d], </a:t>
            </a:r>
            <a:endParaRPr lang="en-US" dirty="0" smtClean="0"/>
          </a:p>
          <a:p>
            <a:pPr lvl="1"/>
            <a:r>
              <a:rPr lang="en-US" dirty="0" smtClean="0"/>
              <a:t>P </a:t>
            </a:r>
            <a:r>
              <a:rPr lang="en-US" dirty="0" smtClean="0"/>
              <a:t>timeout[d] Q, </a:t>
            </a:r>
            <a:endParaRPr lang="en-US" dirty="0" smtClean="0"/>
          </a:p>
          <a:p>
            <a:pPr lvl="1"/>
            <a:r>
              <a:rPr lang="en-US" dirty="0" smtClean="0"/>
              <a:t>P </a:t>
            </a:r>
            <a:r>
              <a:rPr lang="en-US" dirty="0" smtClean="0"/>
              <a:t>interrupt[d] Q</a:t>
            </a:r>
          </a:p>
          <a:p>
            <a:pPr lvl="1"/>
            <a:r>
              <a:rPr lang="en-US" dirty="0" smtClean="0"/>
              <a:t>P deadline[d], </a:t>
            </a:r>
            <a:endParaRPr lang="en-US" dirty="0" smtClean="0"/>
          </a:p>
          <a:p>
            <a:pPr lvl="1"/>
            <a:r>
              <a:rPr lang="en-US" dirty="0" smtClean="0"/>
              <a:t>P </a:t>
            </a:r>
            <a:r>
              <a:rPr lang="en-US" dirty="0" smtClean="0"/>
              <a:t>within[d]  </a:t>
            </a:r>
          </a:p>
          <a:p>
            <a:endParaRPr lang="en-US" dirty="0"/>
          </a:p>
        </p:txBody>
      </p:sp>
      <p:sp>
        <p:nvSpPr>
          <p:cNvPr id="4" name="Slide Number Placeholder 3"/>
          <p:cNvSpPr>
            <a:spLocks noGrp="1"/>
          </p:cNvSpPr>
          <p:nvPr>
            <p:ph type="sldNum" sz="quarter" idx="12"/>
          </p:nvPr>
        </p:nvSpPr>
        <p:spPr/>
        <p:txBody>
          <a:bodyPr/>
          <a:lstStyle/>
          <a:p>
            <a:pPr>
              <a:defRPr/>
            </a:pPr>
            <a:fld id="{7D0F62BA-528A-4DD8-B1A5-20EEA374516F}" type="slidenum">
              <a:rPr lang="zh-CN" altLang="en-GB" smtClean="0"/>
              <a:pPr>
                <a:defRPr/>
              </a:pPr>
              <a:t>6</a:t>
            </a:fld>
            <a:endParaRPr lang="en-GB" altLang="zh-CN" dirty="0">
              <a:solidFill>
                <a:srgbClr val="000000"/>
              </a:solidFill>
            </a:endParaRPr>
          </a:p>
        </p:txBody>
      </p:sp>
      <p:sp>
        <p:nvSpPr>
          <p:cNvPr id="2" name="Title 1"/>
          <p:cNvSpPr>
            <a:spLocks noGrp="1"/>
          </p:cNvSpPr>
          <p:nvPr>
            <p:ph type="title"/>
          </p:nvPr>
        </p:nvSpPr>
        <p:spPr/>
        <p:txBody>
          <a:bodyPr/>
          <a:lstStyle/>
          <a:p>
            <a:r>
              <a:rPr lang="en-US" dirty="0" smtClean="0"/>
              <a:t>Real-time Extensions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dirty="0" smtClean="0"/>
              <a:t>Process </a:t>
            </a:r>
            <a:r>
              <a:rPr lang="en-US" i="1" dirty="0" smtClean="0"/>
              <a:t>Wait[d] idles </a:t>
            </a:r>
            <a:r>
              <a:rPr lang="en-US" dirty="0" smtClean="0"/>
              <a:t>for exactly </a:t>
            </a:r>
            <a:r>
              <a:rPr lang="en-US" i="1" dirty="0" smtClean="0"/>
              <a:t>d time units</a:t>
            </a:r>
          </a:p>
          <a:p>
            <a:pPr lvl="0"/>
            <a:r>
              <a:rPr lang="en-US" dirty="0" smtClean="0"/>
              <a:t>The semantics of Wait[d] is captured by: </a:t>
            </a:r>
          </a:p>
          <a:p>
            <a:pPr marL="730250" lvl="1" indent="-273050">
              <a:buClr>
                <a:srgbClr val="0BD0D9"/>
              </a:buClr>
              <a:buSzPct val="95000"/>
            </a:pPr>
            <a:r>
              <a:rPr lang="en-US" sz="2000" dirty="0" smtClean="0"/>
              <a:t>Rule wait1 states that the process may idle for an arbitrary amount of time </a:t>
            </a:r>
            <a:r>
              <a:rPr lang="el-GR" sz="2000" dirty="0" smtClean="0"/>
              <a:t>ε</a:t>
            </a:r>
            <a:r>
              <a:rPr lang="en-US" sz="2000" dirty="0" smtClean="0"/>
              <a:t> such that </a:t>
            </a:r>
            <a:r>
              <a:rPr lang="el-GR" sz="2000" dirty="0" smtClean="0"/>
              <a:t>ε </a:t>
            </a:r>
            <a:r>
              <a:rPr lang="en-US" sz="2000" dirty="0" smtClean="0"/>
              <a:t>&lt;= d. Afterwards, Wait[d] becomes Wait[d-</a:t>
            </a:r>
            <a:r>
              <a:rPr lang="el-GR" sz="2000" dirty="0" smtClean="0"/>
              <a:t> ε</a:t>
            </a:r>
            <a:r>
              <a:rPr lang="en-US" sz="2000" dirty="0" smtClean="0"/>
              <a:t>]. </a:t>
            </a:r>
          </a:p>
          <a:p>
            <a:pPr marL="730250" lvl="1" indent="-273050">
              <a:buClr>
                <a:srgbClr val="0BD0D9"/>
              </a:buClr>
              <a:buSzPct val="95000"/>
            </a:pPr>
            <a:r>
              <a:rPr lang="en-US" sz="2000" dirty="0" smtClean="0"/>
              <a:t>Rule wait2 states that the process becomes Skip via a </a:t>
            </a:r>
            <a:r>
              <a:rPr lang="el-GR" sz="2000" dirty="0" smtClean="0"/>
              <a:t>τ</a:t>
            </a:r>
            <a:r>
              <a:rPr lang="en-US" sz="2000" dirty="0" smtClean="0"/>
              <a:t>-transition whenever </a:t>
            </a:r>
            <a:r>
              <a:rPr lang="en-US" sz="2000" i="1" dirty="0" smtClean="0"/>
              <a:t>d</a:t>
            </a:r>
            <a:r>
              <a:rPr lang="en-US" sz="2000" dirty="0" smtClean="0"/>
              <a:t> is 0.</a:t>
            </a:r>
          </a:p>
          <a:p>
            <a:endParaRPr lang="en-US" dirty="0"/>
          </a:p>
        </p:txBody>
      </p:sp>
      <p:sp>
        <p:nvSpPr>
          <p:cNvPr id="4" name="Slide Number Placeholder 3"/>
          <p:cNvSpPr>
            <a:spLocks noGrp="1"/>
          </p:cNvSpPr>
          <p:nvPr>
            <p:ph type="sldNum" sz="quarter" idx="12"/>
          </p:nvPr>
        </p:nvSpPr>
        <p:spPr/>
        <p:txBody>
          <a:bodyPr/>
          <a:lstStyle/>
          <a:p>
            <a:pPr>
              <a:defRPr/>
            </a:pPr>
            <a:fld id="{7D0F62BA-528A-4DD8-B1A5-20EEA374516F}" type="slidenum">
              <a:rPr lang="zh-CN" altLang="en-GB" smtClean="0"/>
              <a:pPr>
                <a:defRPr/>
              </a:pPr>
              <a:t>7</a:t>
            </a:fld>
            <a:endParaRPr lang="en-GB" altLang="zh-CN" dirty="0">
              <a:solidFill>
                <a:srgbClr val="000000"/>
              </a:solidFill>
            </a:endParaRPr>
          </a:p>
        </p:txBody>
      </p:sp>
      <p:sp>
        <p:nvSpPr>
          <p:cNvPr id="2" name="Title 1"/>
          <p:cNvSpPr>
            <a:spLocks noGrp="1"/>
          </p:cNvSpPr>
          <p:nvPr>
            <p:ph type="title"/>
          </p:nvPr>
        </p:nvSpPr>
        <p:spPr/>
        <p:txBody>
          <a:bodyPr/>
          <a:lstStyle/>
          <a:p>
            <a:r>
              <a:rPr lang="en-US" dirty="0" smtClean="0"/>
              <a:t>Wait[d]</a:t>
            </a:r>
            <a:endParaRPr lang="en-US" dirty="0"/>
          </a:p>
        </p:txBody>
      </p:sp>
      <p:sp>
        <p:nvSpPr>
          <p:cNvPr id="8" name="Content Placeholder 2"/>
          <p:cNvSpPr txBox="1">
            <a:spLocks/>
          </p:cNvSpPr>
          <p:nvPr/>
        </p:nvSpPr>
        <p:spPr bwMode="auto">
          <a:xfrm>
            <a:off x="457200" y="3886200"/>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73050" lvl="0" indent="-273050" eaLnBrk="0" hangingPunct="0">
              <a:spcBef>
                <a:spcPct val="20000"/>
              </a:spcBef>
              <a:buClr>
                <a:srgbClr val="0BD0D9"/>
              </a:buClr>
              <a:buSzPct val="95000"/>
              <a:buFont typeface="Wingdings 2" pitchFamily="18" charset="2"/>
              <a:buChar char=""/>
            </a:pPr>
            <a:endParaRPr lang="en-US" sz="2000" dirty="0" smtClean="0">
              <a:latin typeface="+mn-lt"/>
              <a:ea typeface="+mn-ea"/>
              <a:cs typeface="+mn-cs"/>
            </a:endParaRPr>
          </a:p>
        </p:txBody>
      </p:sp>
      <p:pic>
        <p:nvPicPr>
          <p:cNvPr id="2053" name="Picture 5"/>
          <p:cNvPicPr>
            <a:picLocks noChangeAspect="1" noChangeArrowheads="1"/>
          </p:cNvPicPr>
          <p:nvPr/>
        </p:nvPicPr>
        <p:blipFill>
          <a:blip r:embed="rId2" cstate="print"/>
          <a:srcRect/>
          <a:stretch>
            <a:fillRect/>
          </a:stretch>
        </p:blipFill>
        <p:spPr bwMode="auto">
          <a:xfrm>
            <a:off x="685800" y="4572000"/>
            <a:ext cx="8091638"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dirty="0" smtClean="0"/>
              <a:t>In process </a:t>
            </a:r>
            <a:r>
              <a:rPr lang="en-US" sz="2000" i="1" dirty="0" smtClean="0"/>
              <a:t>P timeout[d] Q, the first observable event of P </a:t>
            </a:r>
            <a:r>
              <a:rPr lang="en-US" sz="2000" dirty="0" smtClean="0"/>
              <a:t>shall occur before </a:t>
            </a:r>
            <a:r>
              <a:rPr lang="en-US" sz="2000" i="1" dirty="0" smtClean="0"/>
              <a:t>d time units elapse (since process P timeout[d] Q is activated).</a:t>
            </a:r>
          </a:p>
          <a:p>
            <a:r>
              <a:rPr lang="en-US" sz="2000" dirty="0" smtClean="0"/>
              <a:t>Otherwise, </a:t>
            </a:r>
            <a:r>
              <a:rPr lang="en-US" sz="2000" i="1" dirty="0" smtClean="0"/>
              <a:t>Q takes over control after exactly d time units.</a:t>
            </a:r>
          </a:p>
          <a:p>
            <a:endParaRPr lang="en-US" sz="2000" dirty="0"/>
          </a:p>
        </p:txBody>
      </p:sp>
      <p:sp>
        <p:nvSpPr>
          <p:cNvPr id="4" name="Slide Number Placeholder 3"/>
          <p:cNvSpPr>
            <a:spLocks noGrp="1"/>
          </p:cNvSpPr>
          <p:nvPr>
            <p:ph type="sldNum" sz="quarter" idx="12"/>
          </p:nvPr>
        </p:nvSpPr>
        <p:spPr/>
        <p:txBody>
          <a:bodyPr/>
          <a:lstStyle/>
          <a:p>
            <a:pPr>
              <a:defRPr/>
            </a:pPr>
            <a:fld id="{7D0F62BA-528A-4DD8-B1A5-20EEA374516F}" type="slidenum">
              <a:rPr lang="zh-CN" altLang="en-GB" smtClean="0"/>
              <a:pPr>
                <a:defRPr/>
              </a:pPr>
              <a:t>8</a:t>
            </a:fld>
            <a:endParaRPr lang="en-GB" altLang="zh-CN" dirty="0">
              <a:solidFill>
                <a:srgbClr val="000000"/>
              </a:solidFill>
            </a:endParaRPr>
          </a:p>
        </p:txBody>
      </p:sp>
      <p:sp>
        <p:nvSpPr>
          <p:cNvPr id="2" name="Title 1"/>
          <p:cNvSpPr>
            <a:spLocks noGrp="1"/>
          </p:cNvSpPr>
          <p:nvPr>
            <p:ph type="title"/>
          </p:nvPr>
        </p:nvSpPr>
        <p:spPr/>
        <p:txBody>
          <a:bodyPr/>
          <a:lstStyle/>
          <a:p>
            <a:r>
              <a:rPr lang="en-US" dirty="0" smtClean="0"/>
              <a:t>P timeout[d] Q</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457200" y="3429000"/>
            <a:ext cx="8381144"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Process </a:t>
            </a:r>
            <a:r>
              <a:rPr lang="en-US" i="1" dirty="0" smtClean="0"/>
              <a:t>P within[d] must react within d </a:t>
            </a:r>
            <a:r>
              <a:rPr lang="en-US" dirty="0" smtClean="0"/>
              <a:t>time units, i.e., an observable event must be engaged by process </a:t>
            </a:r>
            <a:r>
              <a:rPr lang="en-US" i="1" dirty="0" smtClean="0"/>
              <a:t>P within d time </a:t>
            </a:r>
            <a:r>
              <a:rPr lang="en-US" dirty="0" smtClean="0"/>
              <a:t>units. Note that </a:t>
            </a:r>
            <a:r>
              <a:rPr lang="en-US" i="1" dirty="0" smtClean="0"/>
              <a:t>P within[d] puts a constraint on P.</a:t>
            </a:r>
          </a:p>
          <a:p>
            <a:endParaRPr lang="en-US" dirty="0"/>
          </a:p>
        </p:txBody>
      </p:sp>
      <p:sp>
        <p:nvSpPr>
          <p:cNvPr id="4" name="Slide Number Placeholder 3"/>
          <p:cNvSpPr>
            <a:spLocks noGrp="1"/>
          </p:cNvSpPr>
          <p:nvPr>
            <p:ph type="sldNum" sz="quarter" idx="12"/>
          </p:nvPr>
        </p:nvSpPr>
        <p:spPr/>
        <p:txBody>
          <a:bodyPr/>
          <a:lstStyle/>
          <a:p>
            <a:pPr>
              <a:defRPr/>
            </a:pPr>
            <a:fld id="{7D0F62BA-528A-4DD8-B1A5-20EEA374516F}" type="slidenum">
              <a:rPr lang="zh-CN" altLang="en-GB" smtClean="0"/>
              <a:pPr>
                <a:defRPr/>
              </a:pPr>
              <a:t>9</a:t>
            </a:fld>
            <a:endParaRPr lang="en-GB" altLang="zh-CN" dirty="0">
              <a:solidFill>
                <a:srgbClr val="000000"/>
              </a:solidFill>
            </a:endParaRPr>
          </a:p>
        </p:txBody>
      </p:sp>
      <p:sp>
        <p:nvSpPr>
          <p:cNvPr id="2" name="Title 1"/>
          <p:cNvSpPr>
            <a:spLocks noGrp="1"/>
          </p:cNvSpPr>
          <p:nvPr>
            <p:ph type="title"/>
          </p:nvPr>
        </p:nvSpPr>
        <p:spPr/>
        <p:txBody>
          <a:bodyPr/>
          <a:lstStyle/>
          <a:p>
            <a:r>
              <a:rPr lang="en-US" dirty="0" smtClean="0"/>
              <a:t>P within[d]</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762000" y="4191000"/>
            <a:ext cx="7696200" cy="178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IRSTSUN_AT_NUS@ECMJSTZO47GFL577" val="3616"/>
  <p:tag name="FIRSTDCSSUNJ@WGRDSHVFUVWXY5MJ" val="3617"/>
</p:tagLst>
</file>

<file path=ppt/theme/_rels/theme2.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宋体"/>
      </a:majorFont>
      <a:minorFont>
        <a:latin typeface="Arial"/>
        <a:ea typeface="Arial Unicode MS"/>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stealth" w="lg" len="lg"/>
        </a:ln>
        <a:effectLst/>
      </a:spPr>
      <a:bodyPr vert="horz" wrap="square" lIns="91408" tIns="45703" rIns="91408" bIns="45703"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 typeface="Wingdings" pitchFamily="2" charset="2"/>
          <a:buChar char="•"/>
          <a:tabLst/>
          <a:defRPr kumimoji="0" lang="zh-CN" altLang="en-US" sz="1800" b="0" i="0" u="none" strike="noStrike" cap="none" normalizeH="0" baseline="0" smtClean="0">
            <a:ln>
              <a:noFill/>
            </a:ln>
            <a:solidFill>
              <a:schemeClr val="tx1"/>
            </a:solidFill>
            <a:effectLst/>
            <a:latin typeface="Arial" charset="0"/>
            <a:ea typeface="Arial Unicode MS" pitchFamily="34" charset="-122"/>
            <a:cs typeface="宋体" pitchFamily="2" charset="-122"/>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stealth" w="lg" len="lg"/>
        </a:ln>
        <a:effectLst/>
      </a:spPr>
      <a:bodyPr vert="horz" wrap="square" lIns="91408" tIns="45703" rIns="91408" bIns="45703"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 typeface="Wingdings" pitchFamily="2" charset="2"/>
          <a:buChar char="•"/>
          <a:tabLst/>
          <a:defRPr kumimoji="0" lang="zh-CN" altLang="en-US" sz="1800" b="0" i="0" u="none" strike="noStrike" cap="none" normalizeH="0" baseline="0" smtClean="0">
            <a:ln>
              <a:noFill/>
            </a:ln>
            <a:solidFill>
              <a:schemeClr val="tx1"/>
            </a:solidFill>
            <a:effectLst/>
            <a:latin typeface="Arial" charset="0"/>
            <a:ea typeface="Arial Unicode MS" pitchFamily="34" charset="-122"/>
            <a:cs typeface="宋体" pitchFamily="2" charset="-122"/>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5387</TotalTime>
  <Words>1155</Words>
  <Application>Microsoft Office PowerPoint</Application>
  <PresentationFormat>On-screen Show (4:3)</PresentationFormat>
  <Paragraphs>170</Paragraphs>
  <Slides>16</Slides>
  <Notes>6</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Blank</vt:lpstr>
      <vt:lpstr>Concourse</vt:lpstr>
      <vt:lpstr>Analyzing Hierarchical Complex Real-time Systems</vt:lpstr>
      <vt:lpstr>Outline</vt:lpstr>
      <vt:lpstr>Timed Requirement and Hierarchical Systems</vt:lpstr>
      <vt:lpstr>Solution</vt:lpstr>
      <vt:lpstr>Modeling Language</vt:lpstr>
      <vt:lpstr>Real-time Extensions</vt:lpstr>
      <vt:lpstr>Wait[d]</vt:lpstr>
      <vt:lpstr>P timeout[d] Q</vt:lpstr>
      <vt:lpstr>P within[d]</vt:lpstr>
      <vt:lpstr>Urgent Event</vt:lpstr>
      <vt:lpstr>Example</vt:lpstr>
      <vt:lpstr>Verification: Zone Abstraction</vt:lpstr>
      <vt:lpstr>Verifications of Real-time Systems</vt:lpstr>
      <vt:lpstr>PAT: Process Analysis Toolkit</vt:lpstr>
      <vt:lpstr>Real-time Module in PAT</vt:lpstr>
      <vt:lpstr>Conclusion</vt:lpstr>
    </vt:vector>
  </TitlesOfParts>
  <Company>nus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Analysis Toolkit</dc:title>
  <dc:creator>dcssunj</dc:creator>
  <cp:lastModifiedBy>Sonic</cp:lastModifiedBy>
  <cp:revision>490</cp:revision>
  <cp:lastPrinted>1601-01-01T00:00:00Z</cp:lastPrinted>
  <dcterms:created xsi:type="dcterms:W3CDTF">2009-07-24T06:40:48Z</dcterms:created>
  <dcterms:modified xsi:type="dcterms:W3CDTF">2010-11-09T22:57:32Z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TC010183731033</vt:lpwstr>
  </property>
</Properties>
</file>