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832" r:id="rId2"/>
    <p:sldMasterId id="2147483845" r:id="rId3"/>
  </p:sldMasterIdLst>
  <p:notesMasterIdLst>
    <p:notesMasterId r:id="rId41"/>
  </p:notesMasterIdLst>
  <p:handoutMasterIdLst>
    <p:handoutMasterId r:id="rId42"/>
  </p:handoutMasterIdLst>
  <p:sldIdLst>
    <p:sldId id="387" r:id="rId4"/>
    <p:sldId id="524" r:id="rId5"/>
    <p:sldId id="530" r:id="rId6"/>
    <p:sldId id="600" r:id="rId7"/>
    <p:sldId id="593" r:id="rId8"/>
    <p:sldId id="627" r:id="rId9"/>
    <p:sldId id="443" r:id="rId10"/>
    <p:sldId id="605" r:id="rId11"/>
    <p:sldId id="602" r:id="rId12"/>
    <p:sldId id="603" r:id="rId13"/>
    <p:sldId id="604" r:id="rId14"/>
    <p:sldId id="624" r:id="rId15"/>
    <p:sldId id="622" r:id="rId16"/>
    <p:sldId id="623" r:id="rId17"/>
    <p:sldId id="580" r:id="rId18"/>
    <p:sldId id="573" r:id="rId19"/>
    <p:sldId id="579" r:id="rId20"/>
    <p:sldId id="601" r:id="rId21"/>
    <p:sldId id="569" r:id="rId22"/>
    <p:sldId id="574" r:id="rId23"/>
    <p:sldId id="575" r:id="rId24"/>
    <p:sldId id="625" r:id="rId25"/>
    <p:sldId id="570" r:id="rId26"/>
    <p:sldId id="628" r:id="rId27"/>
    <p:sldId id="629" r:id="rId28"/>
    <p:sldId id="630" r:id="rId29"/>
    <p:sldId id="631" r:id="rId30"/>
    <p:sldId id="632" r:id="rId31"/>
    <p:sldId id="633" r:id="rId32"/>
    <p:sldId id="634" r:id="rId33"/>
    <p:sldId id="635" r:id="rId34"/>
    <p:sldId id="636" r:id="rId35"/>
    <p:sldId id="637" r:id="rId36"/>
    <p:sldId id="638" r:id="rId37"/>
    <p:sldId id="639" r:id="rId38"/>
    <p:sldId id="640" r:id="rId39"/>
    <p:sldId id="641" r:id="rId40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86387" autoAdjust="0"/>
  </p:normalViewPr>
  <p:slideViewPr>
    <p:cSldViewPr>
      <p:cViewPr>
        <p:scale>
          <a:sx n="75" d="100"/>
          <a:sy n="75" d="100"/>
        </p:scale>
        <p:origin x="-1182" y="-96"/>
      </p:cViewPr>
      <p:guideLst>
        <p:guide orient="horz" pos="1536"/>
        <p:guide pos="960"/>
      </p:guideLst>
    </p:cSldViewPr>
  </p:slideViewPr>
  <p:outlineViewPr>
    <p:cViewPr>
      <p:scale>
        <a:sx n="33" d="100"/>
        <a:sy n="33" d="100"/>
      </p:scale>
      <p:origin x="48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gs" Target="tags/tag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B99CF5-A6F6-4D4A-9171-741532C19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81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2796EC8-CE0F-4E9B-A1D5-B4294EA51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55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7E233-7D14-4067-86E7-BF9ED0A3E8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71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1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9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14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44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60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43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03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01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researchers won Turing Award 2007 for their pioneer work on model checking!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Intel i7 processor is verified by symbolic model checking completely without executing a single test case!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Slam project from Microsoft successfully detected many bugs in many driver software!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BCE34-3754-42C8-8F7E-F9DE3DA43E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30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14823-9B9A-4211-A3EB-4D8AFDE19C42}" type="slidenum">
              <a:rPr lang="en-SG" smtClean="0"/>
              <a:pPr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593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14823-9B9A-4211-A3EB-4D8AFDE19C42}" type="slidenum">
              <a:rPr lang="en-SG" smtClean="0"/>
              <a:pPr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593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altLang="zh-CN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CSF: </a:t>
            </a:r>
            <a:r>
              <a:rPr lang="en-SG" altLang="zh-CN" dirty="0" smtClean="0"/>
              <a:t>Computer Security Foundations Symposium </a:t>
            </a:r>
            <a:endParaRPr lang="en-SG" altLang="zh-CN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SG" altLang="zh-CN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CSS, ESORICS, S&amp;P</a:t>
            </a:r>
          </a:p>
          <a:p>
            <a:endParaRPr lang="en-SG" altLang="zh-CN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CCS: ACM Conf on Comp and Communications Security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European Symposium on Research in Computer Security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BCE34-3754-42C8-8F7E-F9DE3DA43E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SG" sz="1200" dirty="0" smtClean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PAT is a self-contained, extensible and modularized multi-domain model checking systems for composing, simulating and reasoning of concurrent, real-time, probabilistic systems and other possible domains (i.e. distributed algorithms, security protocols, web services, sensor networks, </a:t>
            </a:r>
            <a:r>
              <a:rPr lang="en-US" sz="1200" dirty="0" err="1" smtClean="0">
                <a:solidFill>
                  <a:schemeClr val="tx2"/>
                </a:solidFill>
              </a:rPr>
              <a:t>etc</a:t>
            </a:r>
            <a:r>
              <a:rPr lang="en-US" sz="1200" dirty="0" smtClean="0">
                <a:solidFill>
                  <a:schemeClr val="tx2"/>
                </a:solidFill>
              </a:rPr>
              <a:t>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10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1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96EC8-CE0F-4E9B-A1D5-B4294EA5123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3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5199063"/>
            <a:ext cx="231775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9275" y="1376363"/>
            <a:ext cx="8097838" cy="15811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94427-0F5E-4416-A7CB-D247458D91E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609600"/>
            <a:ext cx="20002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8483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06EB-35EB-46E8-BEEF-8E1D61C8226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cifair_fr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fld id="{5931D68F-71A5-49C0-A844-8AC892B35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C0E0B-275E-4CCF-9DD4-0AFFB33F307B}" type="slidenum">
              <a:rPr lang="zh-CN" altLang="en-GB" smtClean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6DBCB-8BF9-4F6C-A1D4-8693140767AA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804B9-A6FD-4146-A3D0-4CDE1175000F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EDB9-D36D-434F-A991-4FA65349A5A9}" type="slidenum">
              <a:rPr lang="zh-CN" altLang="en-GB" smtClean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82828-FA22-486C-A7B7-0727184A39E3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3E78F-EC7F-45B1-8EAF-06AA1B716EB8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5A06-9A41-4640-9BFB-16D3D009AB32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844B1-249D-4D41-AB00-BDB6FED2C9E1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686E1-B32B-413D-A05C-02B0621EDBC4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8953084-4980-4861-B017-0755ED6AA566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F3D1-6EE0-4963-9CD4-8A27E861BC5F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F3611-7DCE-4FBC-9853-B9CCD07A31DA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1BDA-EC5F-4B30-810F-52485A692FF4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BBB9-B40C-4C09-BE34-4926519C773D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F2F8-F259-40A5-A811-2DC89B5D00C7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96C7-83F6-41DA-A4FC-29C3255F90F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ABDA-0FF6-4BA5-BA63-2E14C1BBB31D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21D5-3B6D-481A-8A60-BBEF54249A5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F29E-AF69-4756-BB4C-4D8B1E52684C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632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3" rIns="91408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 Click to edit Master text styles</a:t>
            </a:r>
          </a:p>
          <a:p>
            <a:pPr lvl="1"/>
            <a:r>
              <a:rPr lang="en-GB" altLang="zh-CN" smtClean="0"/>
              <a:t> Second level</a:t>
            </a:r>
          </a:p>
          <a:p>
            <a:pPr lvl="2"/>
            <a:r>
              <a:rPr lang="en-GB" altLang="zh-CN" smtClean="0"/>
              <a:t> Third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0863" y="63341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900">
                <a:solidFill>
                  <a:srgbClr val="003399"/>
                </a:solidFill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2613" y="6334125"/>
            <a:ext cx="19034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rgbClr val="003399"/>
                </a:solidFill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fld id="{CA3CEDB9-D36D-434F-A991-4FA65349A5A9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3341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>
                <a:solidFill>
                  <a:srgbClr val="333399"/>
                </a:solidFill>
                <a:latin typeface="Times" pitchFamily="18" charset="0"/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pic>
        <p:nvPicPr>
          <p:cNvPr id="35849" name="Picture 10" descr="full colou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374650"/>
            <a:ext cx="1244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+mj-lt"/>
          <a:ea typeface="+mj-ea"/>
          <a:cs typeface="SimSun" pitchFamily="2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400">
          <a:solidFill>
            <a:srgbClr val="003399"/>
          </a:solidFill>
          <a:latin typeface="+mn-lt"/>
          <a:ea typeface="+mn-ea"/>
          <a:cs typeface="SimSun" pitchFamily="2" charset="-122"/>
        </a:defRPr>
      </a:lvl1pPr>
      <a:lvl2pPr marL="338138" indent="47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3399"/>
          </a:solidFill>
          <a:latin typeface="+mn-lt"/>
          <a:ea typeface="+mn-ea"/>
          <a:cs typeface="SimSun" pitchFamily="2" charset="-122"/>
        </a:defRPr>
      </a:lvl2pPr>
      <a:lvl3pPr marL="681038" indent="2333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>
          <a:solidFill>
            <a:schemeClr val="accent2"/>
          </a:solidFill>
          <a:latin typeface="+mn-lt"/>
          <a:ea typeface="+mn-ea"/>
          <a:cs typeface="SimSun" pitchFamily="2" charset="-122"/>
        </a:defRPr>
      </a:lvl3pPr>
      <a:lvl4pPr marL="1030288" indent="6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 i="1">
          <a:solidFill>
            <a:srgbClr val="003399"/>
          </a:solidFill>
          <a:latin typeface="+mn-lt"/>
          <a:ea typeface="+mn-ea"/>
          <a:cs typeface="SimSun" pitchFamily="2" charset="-122"/>
        </a:defRPr>
      </a:lvl4pPr>
      <a:lvl5pPr marL="1374775" indent="4540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SimSun" pitchFamily="2" charset="-122"/>
        </a:defRPr>
      </a:lvl5pPr>
      <a:lvl6pPr marL="18319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6pPr>
      <a:lvl7pPr marL="22891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7pPr>
      <a:lvl8pPr marL="27463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8pPr>
      <a:lvl9pPr marL="32035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A3CEDB9-D36D-434F-A991-4FA65349A5A9}" type="slidenum">
              <a:rPr lang="zh-CN" altLang="en-GB" smtClean="0"/>
              <a:pPr>
                <a:defRPr/>
              </a:pPr>
              <a:t>‹#›</a:t>
            </a:fld>
            <a:endParaRPr lang="en-GB" altLang="zh-C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44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FA27-27B2-4FEA-955A-D83389FB8AB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1807-DC5C-4A56-9CDB-46777753D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stime.com/explosion-thumb598395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8839200" cy="182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tx2"/>
                </a:solidFill>
              </a:rPr>
              <a:t>PAT 3: </a:t>
            </a:r>
            <a:r>
              <a:rPr lang="en-US" sz="4000" i="1" dirty="0" smtClean="0">
                <a:solidFill>
                  <a:schemeClr val="tx2"/>
                </a:solidFill>
              </a:rPr>
              <a:t/>
            </a:r>
            <a:br>
              <a:rPr lang="en-US" sz="4000" i="1" dirty="0" smtClean="0">
                <a:solidFill>
                  <a:schemeClr val="tx2"/>
                </a:solidFill>
              </a:rPr>
            </a:br>
            <a:r>
              <a:rPr lang="en-US" sz="4000" i="1" dirty="0" smtClean="0">
                <a:solidFill>
                  <a:schemeClr val="tx2"/>
                </a:solidFill>
              </a:rPr>
              <a:t>An </a:t>
            </a:r>
            <a:r>
              <a:rPr lang="en-US" sz="4000" i="1" dirty="0">
                <a:solidFill>
                  <a:schemeClr val="tx2"/>
                </a:solidFill>
              </a:rPr>
              <a:t>Extensible Architecture for </a:t>
            </a:r>
            <a:r>
              <a:rPr lang="en-US" sz="4000" i="1" dirty="0" smtClean="0">
                <a:solidFill>
                  <a:schemeClr val="tx2"/>
                </a:solidFill>
              </a:rPr>
              <a:t>Building Multi-domain </a:t>
            </a:r>
            <a:r>
              <a:rPr lang="en-US" sz="4000" i="1" dirty="0">
                <a:solidFill>
                  <a:schemeClr val="tx2"/>
                </a:solidFill>
              </a:rPr>
              <a:t>Model Checkers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7467600" cy="2971800"/>
          </a:xfrm>
        </p:spPr>
        <p:txBody>
          <a:bodyPr/>
          <a:lstStyle/>
          <a:p>
            <a:pPr marR="0" eaLnBrk="1" hangingPunct="1"/>
            <a:endParaRPr lang="en-US" sz="1800" dirty="0" smtClean="0"/>
          </a:p>
          <a:p>
            <a:pPr marR="0" eaLnBrk="1" hangingPunct="1"/>
            <a:r>
              <a:rPr lang="en-US" sz="1800" dirty="0" smtClean="0"/>
              <a:t>Yang LIU</a:t>
            </a:r>
          </a:p>
          <a:p>
            <a:pPr marR="0" eaLnBrk="1" hangingPunct="1"/>
            <a:r>
              <a:rPr lang="en-US" sz="1800" dirty="0" smtClean="0"/>
              <a:t>Senior Research Scientist</a:t>
            </a:r>
          </a:p>
          <a:p>
            <a:pPr marR="0" eaLnBrk="1" hangingPunct="1"/>
            <a:r>
              <a:rPr lang="en-US" sz="1800" dirty="0" smtClean="0"/>
              <a:t>National University of Singapore</a:t>
            </a:r>
          </a:p>
          <a:p>
            <a:pPr marR="0"/>
            <a:endParaRPr lang="en-US" sz="1800" dirty="0" smtClean="0"/>
          </a:p>
          <a:p>
            <a:pPr marR="0"/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FFFF00"/>
                </a:solidFill>
              </a:rPr>
              <a:t>joint work </a:t>
            </a:r>
            <a:r>
              <a:rPr lang="en-US" sz="1800" dirty="0">
                <a:solidFill>
                  <a:srgbClr val="FFFF00"/>
                </a:solidFill>
              </a:rPr>
              <a:t>with Jun SUN </a:t>
            </a:r>
            <a:r>
              <a:rPr lang="en-US" sz="1800" dirty="0" smtClean="0">
                <a:solidFill>
                  <a:srgbClr val="FFFF00"/>
                </a:solidFill>
              </a:rPr>
              <a:t>and Jin Song </a:t>
            </a:r>
            <a:r>
              <a:rPr lang="en-US" sz="1800" dirty="0">
                <a:solidFill>
                  <a:srgbClr val="FFFF00"/>
                </a:solidFill>
              </a:rPr>
              <a:t>DONG and </a:t>
            </a:r>
            <a:endParaRPr lang="en-US" sz="1800" dirty="0" smtClean="0">
              <a:solidFill>
                <a:srgbClr val="FFFF00"/>
              </a:solidFill>
            </a:endParaRPr>
          </a:p>
          <a:p>
            <a:pPr marR="0" eaLnBrk="1" hangingPunct="1"/>
            <a:r>
              <a:rPr lang="en-US" sz="1800" dirty="0" smtClean="0">
                <a:solidFill>
                  <a:srgbClr val="FFFF00"/>
                </a:solidFill>
              </a:rPr>
              <a:t>PAT research team</a:t>
            </a:r>
            <a:r>
              <a:rPr lang="en-US" sz="1800" dirty="0" smtClean="0"/>
              <a:t>)</a:t>
            </a:r>
          </a:p>
          <a:p>
            <a:pPr marR="0" eaLnBrk="1" hangingPunct="1"/>
            <a:endParaRPr lang="en-US" sz="1800" dirty="0"/>
          </a:p>
          <a:p>
            <a:pPr marR="0" eaLnBrk="1" hangingPunct="1"/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Build a Model Checker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1187624" y="1794520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Syntax</a:t>
            </a:r>
            <a:endParaRPr lang="en-SG" dirty="0"/>
          </a:p>
        </p:txBody>
      </p:sp>
      <p:sp>
        <p:nvSpPr>
          <p:cNvPr id="5" name="Oval 4"/>
          <p:cNvSpPr/>
          <p:nvPr/>
        </p:nvSpPr>
        <p:spPr>
          <a:xfrm>
            <a:off x="4012259" y="1883505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Semantics</a:t>
            </a:r>
            <a:endParaRPr lang="en-SG" dirty="0"/>
          </a:p>
        </p:txBody>
      </p:sp>
      <p:sp>
        <p:nvSpPr>
          <p:cNvPr id="8" name="Oval 7"/>
          <p:cNvSpPr/>
          <p:nvPr/>
        </p:nvSpPr>
        <p:spPr>
          <a:xfrm>
            <a:off x="1043608" y="3501008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Visualize</a:t>
            </a:r>
          </a:p>
          <a:p>
            <a:pPr algn="ctr"/>
            <a:r>
              <a:rPr lang="en-US" dirty="0" smtClean="0"/>
              <a:t>Trace</a:t>
            </a:r>
            <a:endParaRPr lang="en-SG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59832" y="3964779"/>
            <a:ext cx="4120779" cy="1944216"/>
            <a:chOff x="2483768" y="4509120"/>
            <a:chExt cx="4120779" cy="1944216"/>
          </a:xfrm>
        </p:grpSpPr>
        <p:sp>
          <p:nvSpPr>
            <p:cNvPr id="7" name="Oval 6"/>
            <p:cNvSpPr/>
            <p:nvPr/>
          </p:nvSpPr>
          <p:spPr>
            <a:xfrm>
              <a:off x="2483768" y="4509120"/>
              <a:ext cx="4120779" cy="19442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373773" y="5466928"/>
              <a:ext cx="2340768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Optimization</a:t>
              </a:r>
              <a:endParaRPr lang="en-SG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31840" y="5013176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Develop MC Algorithms</a:t>
              </a:r>
              <a:endParaRPr lang="en-SG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6300192" y="2807746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Property</a:t>
            </a:r>
          </a:p>
          <a:p>
            <a:pPr algn="ctr"/>
            <a:r>
              <a:rPr lang="en-US" dirty="0" smtClean="0"/>
              <a:t>Language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205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Model Checker with PAT</a:t>
            </a:r>
            <a:endParaRPr lang="en-S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Module Generator tool: to generate the code skeleton</a:t>
            </a:r>
          </a:p>
          <a:p>
            <a:r>
              <a:rPr lang="en-US" dirty="0" smtClean="0"/>
              <a:t>Current </a:t>
            </a:r>
            <a:r>
              <a:rPr lang="en-US" dirty="0"/>
              <a:t>m</a:t>
            </a:r>
            <a:r>
              <a:rPr lang="en-US" dirty="0" smtClean="0"/>
              <a:t>odules that are under development</a:t>
            </a:r>
          </a:p>
          <a:p>
            <a:pPr lvl="1"/>
            <a:r>
              <a:rPr lang="en-US" dirty="0" smtClean="0"/>
              <a:t>Timed Automata (1 month time)</a:t>
            </a:r>
          </a:p>
          <a:p>
            <a:pPr lvl="1"/>
            <a:r>
              <a:rPr lang="en-US" dirty="0" smtClean="0"/>
              <a:t>Labeled Transition </a:t>
            </a:r>
            <a:r>
              <a:rPr lang="en-US" dirty="0"/>
              <a:t>Systems </a:t>
            </a:r>
            <a:r>
              <a:rPr lang="en-US" dirty="0" smtClean="0"/>
              <a:t>(2 </a:t>
            </a:r>
            <a:r>
              <a:rPr lang="en-US" dirty="0"/>
              <a:t>month time)</a:t>
            </a:r>
            <a:endParaRPr lang="en-US" dirty="0" smtClean="0"/>
          </a:p>
          <a:p>
            <a:pPr lvl="1"/>
            <a:r>
              <a:rPr lang="en-US" dirty="0" smtClean="0"/>
              <a:t>Software Architecture Description language (1 </a:t>
            </a:r>
            <a:r>
              <a:rPr lang="en-US" dirty="0"/>
              <a:t>month time</a:t>
            </a:r>
            <a:r>
              <a:rPr lang="en-US" dirty="0" smtClean="0"/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1187624" y="2209800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Syntax</a:t>
            </a:r>
            <a:endParaRPr lang="en-SG" dirty="0"/>
          </a:p>
        </p:txBody>
      </p:sp>
      <p:sp>
        <p:nvSpPr>
          <p:cNvPr id="5" name="Oval 4"/>
          <p:cNvSpPr/>
          <p:nvPr/>
        </p:nvSpPr>
        <p:spPr>
          <a:xfrm>
            <a:off x="4012259" y="2209800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Semantics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5953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PAT’s Technical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22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Featured modeling languages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number of verifications techniques</a:t>
            </a:r>
          </a:p>
          <a:p>
            <a:pPr lvl="1"/>
            <a:r>
              <a:rPr lang="en-US" dirty="0" smtClean="0"/>
              <a:t>Fast LTL model checking with fairness assumption (CAV 2009)</a:t>
            </a:r>
          </a:p>
          <a:p>
            <a:pPr lvl="1"/>
            <a:r>
              <a:rPr lang="en-US" dirty="0" smtClean="0"/>
              <a:t>Fast trace refinement checking (</a:t>
            </a:r>
            <a:r>
              <a:rPr lang="en-US" dirty="0" err="1" smtClean="0"/>
              <a:t>Isola</a:t>
            </a:r>
            <a:r>
              <a:rPr lang="en-US" dirty="0" smtClean="0"/>
              <a:t> 2008)</a:t>
            </a:r>
          </a:p>
          <a:p>
            <a:pPr lvl="1"/>
            <a:r>
              <a:rPr lang="en-US" dirty="0" smtClean="0"/>
              <a:t>Real-time abstraction techniques</a:t>
            </a:r>
          </a:p>
          <a:p>
            <a:pPr lvl="2"/>
            <a:r>
              <a:rPr lang="en-US" dirty="0" smtClean="0"/>
              <a:t>Zone </a:t>
            </a:r>
            <a:r>
              <a:rPr lang="en-US" dirty="0"/>
              <a:t>abstraction (FSE </a:t>
            </a:r>
            <a:r>
              <a:rPr lang="en-US" dirty="0" smtClean="0"/>
              <a:t>10)</a:t>
            </a:r>
          </a:p>
          <a:p>
            <a:pPr lvl="2"/>
            <a:r>
              <a:rPr lang="en-US" dirty="0" smtClean="0"/>
              <a:t>Non-</a:t>
            </a:r>
            <a:r>
              <a:rPr lang="en-US" dirty="0" err="1" smtClean="0"/>
              <a:t>zeno</a:t>
            </a:r>
            <a:r>
              <a:rPr lang="en-US" dirty="0" smtClean="0"/>
              <a:t> </a:t>
            </a:r>
            <a:r>
              <a:rPr lang="en-US" dirty="0"/>
              <a:t>behaviors (TOSEM 11)</a:t>
            </a:r>
            <a:endParaRPr lang="en-US" dirty="0" smtClean="0"/>
          </a:p>
          <a:p>
            <a:pPr lvl="1"/>
            <a:r>
              <a:rPr lang="en-US" dirty="0" smtClean="0"/>
              <a:t>Assume-guarantee reasoning techniques (ATVA 2011)</a:t>
            </a:r>
          </a:p>
          <a:p>
            <a:pPr lvl="1"/>
            <a:r>
              <a:rPr lang="en-US" dirty="0" smtClean="0"/>
              <a:t>Develop different reduction techniques</a:t>
            </a:r>
          </a:p>
          <a:p>
            <a:pPr lvl="2"/>
            <a:r>
              <a:rPr lang="en-US" dirty="0" smtClean="0"/>
              <a:t>Symmetry reduction (FM 2010)</a:t>
            </a:r>
          </a:p>
          <a:p>
            <a:pPr lvl="2"/>
            <a:r>
              <a:rPr lang="en-US" dirty="0" smtClean="0"/>
              <a:t>Process counter abstraction (FM 2009)</a:t>
            </a:r>
          </a:p>
          <a:p>
            <a:pPr lvl="2"/>
            <a:r>
              <a:rPr lang="en-US" dirty="0" smtClean="0"/>
              <a:t>(Dynamic/compositional) partial order reduction (ICFEM 2011) </a:t>
            </a:r>
          </a:p>
          <a:p>
            <a:pPr lvl="1"/>
            <a:r>
              <a:rPr lang="en-US" dirty="0" smtClean="0"/>
              <a:t>Symbolic model checking libraries for hieratical systems (ASE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12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286000"/>
            <a:ext cx="8077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PAT Languages  = Hoare’s CSP + Data + Real-time  + Probability</a:t>
            </a:r>
          </a:p>
        </p:txBody>
      </p:sp>
    </p:spTree>
    <p:extLst>
      <p:ext uri="{BB962C8B-B14F-4D97-AF65-F5344CB8AC3E}">
        <p14:creationId xmlns:p14="http://schemas.microsoft.com/office/powerpoint/2010/main" val="43728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PAT </a:t>
            </a:r>
            <a:r>
              <a:rPr lang="en-US" dirty="0" smtClean="0"/>
              <a:t>vs. other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0671" y="5265003"/>
            <a:ext cx="843852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PAT is more than one model checker, rather it is a </a:t>
            </a:r>
          </a:p>
          <a:p>
            <a:r>
              <a:rPr lang="en-US" sz="2400" dirty="0" smtClean="0"/>
              <a:t>framework for realizing system verification techniques.</a:t>
            </a:r>
            <a:endParaRPr lang="en-SG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219200"/>
          <a:ext cx="8077200" cy="3605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295400"/>
                <a:gridCol w="1905000"/>
                <a:gridCol w="1371600"/>
                <a:gridCol w="838200"/>
                <a:gridCol w="1600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Hierarchy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Operation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Time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Prob.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Concurrecy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smtClean="0"/>
                        <a:t>SPIN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smtClean="0"/>
                        <a:t>UPPAAL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smtClean="0"/>
                        <a:t>PRISM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NuSMV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 smtClean="0"/>
                    </a:p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smtClean="0"/>
                        <a:t>LTSA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x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  <a:tr h="430674"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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2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14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Model-base Testing</a:t>
            </a:r>
          </a:p>
          <a:p>
            <a:r>
              <a:rPr lang="en-US" dirty="0" smtClean="0"/>
              <a:t>Model checking as planning/service</a:t>
            </a:r>
          </a:p>
          <a:p>
            <a:r>
              <a:rPr lang="en-US" dirty="0"/>
              <a:t>Automatic Generation of Provably Correct Embedded Systems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15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Model Based Testing and Checking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Test cases are difficult to write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Complete Coverage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Tedious to update if code is changed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 better and simpler way to write test cases: combine Contracts with CSP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Code contracts take the form of object invariants, method precondition and post-conditions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They are used to improve testing via runtime checking as well as enable static contract verification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Testing plan is written using elegant high-level CSP code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Demo of Testing using DBM</a:t>
            </a:r>
          </a:p>
        </p:txBody>
      </p:sp>
    </p:spTree>
    <p:extLst>
      <p:ext uri="{BB962C8B-B14F-4D97-AF65-F5344CB8AC3E}">
        <p14:creationId xmlns:p14="http://schemas.microsoft.com/office/powerpoint/2010/main" val="5298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915400" cy="74371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Model Checking as Planning/Scheduling/Service:</a:t>
            </a:r>
            <a:br>
              <a:rPr lang="en-US" sz="2800" dirty="0" smtClean="0"/>
            </a:br>
            <a:r>
              <a:rPr lang="en-US" sz="2400" dirty="0" smtClean="0"/>
              <a:t>Transport4You, an intelligent public transportation manager</a:t>
            </a:r>
            <a:br>
              <a:rPr lang="en-US" sz="2400" dirty="0" smtClean="0"/>
            </a:br>
            <a:r>
              <a:rPr lang="en-US" sz="2400" dirty="0" smtClean="0"/>
              <a:t> ICSE 2011 SCORE Competition Project (PAT won FM Award)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5638800" cy="4343400"/>
          </a:xfrm>
        </p:spPr>
        <p:txBody>
          <a:bodyPr>
            <a:normAutofit fontScale="85000" lnSpcReduction="10000"/>
          </a:bodyPr>
          <a:lstStyle/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PAT model checker is used not only as a verification tool for the system design but also as a service that computes an optimal travel plan. </a:t>
            </a:r>
          </a:p>
          <a:p>
            <a:endParaRPr lang="en-US" sz="2400" dirty="0" smtClean="0"/>
          </a:p>
          <a:p>
            <a:r>
              <a:rPr lang="en-US" sz="2100" dirty="0" smtClean="0">
                <a:solidFill>
                  <a:schemeClr val="tx2"/>
                </a:solidFill>
              </a:rPr>
              <a:t>94 teams from 48 universities </a:t>
            </a:r>
            <a:r>
              <a:rPr lang="en-US" sz="2100" dirty="0" smtClean="0"/>
              <a:t>in 22 countries started the competition; 55 finished and made final submission; 18 teams were selected for the second round; 5 finalist teams invited to Hawaii with 2000USD travel award for each team. </a:t>
            </a:r>
            <a:r>
              <a:rPr lang="en-US" sz="2100" dirty="0" smtClean="0">
                <a:solidFill>
                  <a:schemeClr val="tx2"/>
                </a:solidFill>
              </a:rPr>
              <a:t>Two winners </a:t>
            </a:r>
            <a:r>
              <a:rPr lang="en-US" sz="2100" dirty="0" smtClean="0"/>
              <a:t>(Formal Methods Award and Overall Award) were selected during the conference.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300" dirty="0" smtClean="0">
                <a:solidFill>
                  <a:srgbClr val="FF0066"/>
                </a:solidFill>
              </a:rPr>
              <a:t>PAT student team won Formal Method Award</a:t>
            </a:r>
            <a:endParaRPr lang="en-US" sz="2100" dirty="0">
              <a:solidFill>
                <a:srgbClr val="FF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17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5" name="Picture 4" descr="C:\Documents and Settings\g0500661\Desktop\DSC052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60320">
            <a:off x="6007792" y="4947606"/>
            <a:ext cx="1976458" cy="138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\2011\liyi-hyp\FYP_report\screens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438400"/>
            <a:ext cx="2971800" cy="1960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16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Automatic Generation of Provably Correct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18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5767450" cy="472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8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ecurity protocol (in design phase)</a:t>
            </a:r>
          </a:p>
          <a:p>
            <a:pPr lvl="1"/>
            <a:r>
              <a:rPr lang="en-US" dirty="0" smtClean="0"/>
              <a:t>TPM?</a:t>
            </a:r>
          </a:p>
          <a:p>
            <a:endParaRPr lang="en-US" dirty="0" smtClean="0"/>
          </a:p>
          <a:p>
            <a:r>
              <a:rPr lang="en-US" dirty="0" smtClean="0"/>
              <a:t>Web Service (</a:t>
            </a:r>
            <a:r>
              <a:rPr lang="en-US" dirty="0" err="1" smtClean="0"/>
              <a:t>Orc</a:t>
            </a:r>
            <a:r>
              <a:rPr lang="en-US" dirty="0" smtClean="0"/>
              <a:t> language/BPEL language) (in implementation)</a:t>
            </a:r>
          </a:p>
          <a:p>
            <a:endParaRPr lang="en-US" dirty="0" smtClean="0"/>
          </a:p>
          <a:p>
            <a:r>
              <a:rPr lang="en-US" dirty="0" smtClean="0"/>
              <a:t>Sensor networks system written in </a:t>
            </a:r>
            <a:r>
              <a:rPr lang="en-US" dirty="0" err="1" smtClean="0"/>
              <a:t>NesC</a:t>
            </a:r>
            <a:r>
              <a:rPr lang="en-US" dirty="0" smtClean="0"/>
              <a:t> (in optimization)</a:t>
            </a:r>
          </a:p>
          <a:p>
            <a:pPr lvl="1"/>
            <a:r>
              <a:rPr lang="en-US" dirty="0" smtClean="0"/>
              <a:t>Distributed algorithms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Context-aware systems (in design phase)</a:t>
            </a:r>
          </a:p>
          <a:p>
            <a:endParaRPr lang="en-US" dirty="0" smtClean="0"/>
          </a:p>
          <a:p>
            <a:r>
              <a:rPr lang="en-US" dirty="0" smtClean="0"/>
              <a:t>UML (or FUML) diagram (in design phase)</a:t>
            </a:r>
          </a:p>
          <a:p>
            <a:endParaRPr lang="en-US" dirty="0" smtClean="0"/>
          </a:p>
          <a:p>
            <a:r>
              <a:rPr lang="en-US" dirty="0" smtClean="0"/>
              <a:t>Software Architecture Description Language (in implementation)</a:t>
            </a:r>
          </a:p>
          <a:p>
            <a:pPr lvl="1"/>
            <a:r>
              <a:rPr lang="en-US" dirty="0"/>
              <a:t>Event </a:t>
            </a:r>
            <a:r>
              <a:rPr lang="en-US" dirty="0" smtClean="0"/>
              <a:t>Grammar /ADL</a:t>
            </a:r>
          </a:p>
          <a:p>
            <a:endParaRPr lang="en-US" dirty="0" smtClean="0"/>
          </a:p>
          <a:p>
            <a:r>
              <a:rPr lang="en-US" dirty="0" smtClean="0"/>
              <a:t>Verification of C# Programs (in progress)</a:t>
            </a:r>
          </a:p>
          <a:p>
            <a:endParaRPr lang="en-US" dirty="0" smtClean="0"/>
          </a:p>
          <a:p>
            <a:r>
              <a:rPr lang="en-US" dirty="0" smtClean="0"/>
              <a:t>Assembly Code Verification (in implementation)</a:t>
            </a:r>
          </a:p>
          <a:p>
            <a:pPr lvl="1"/>
            <a:r>
              <a:rPr lang="en-US" dirty="0" err="1" smtClean="0"/>
              <a:t>BitBlaze</a:t>
            </a:r>
            <a:r>
              <a:rPr lang="en-US" dirty="0" smtClean="0"/>
              <a:t>-Vine IL</a:t>
            </a:r>
          </a:p>
          <a:p>
            <a:endParaRPr lang="en-US" dirty="0"/>
          </a:p>
          <a:p>
            <a:r>
              <a:rPr lang="en-US" dirty="0" smtClean="0"/>
              <a:t>Multi-agent Systems (in progress)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Ongoing Works – New Domains</a:t>
            </a:r>
            <a:endParaRPr lang="en-SG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5950" y="1457325"/>
            <a:ext cx="1009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5320" y="1295400"/>
            <a:ext cx="20624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3301" y="3074987"/>
            <a:ext cx="381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12167" y="4038600"/>
            <a:ext cx="806215" cy="56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724400"/>
            <a:ext cx="13525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01" y="6096000"/>
            <a:ext cx="3009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0"/>
            <a:ext cx="5791200" cy="781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Checking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Determining whether a model satisfies a property by the means of exhaustive searching (fully automatic)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main disadvantage : state explosion problem!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873AA-99BC-4A8D-B5F4-1639691A244D}" type="slidenum">
              <a:rPr lang="zh-CN" altLang="en-GB" smtClean="0"/>
              <a:pPr>
                <a:defRPr/>
              </a:pPr>
              <a:t>2</a:t>
            </a:fld>
            <a:endParaRPr lang="en-GB" altLang="zh-CN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0"/>
            <a:ext cx="0" cy="457200"/>
          </a:xfrm>
          <a:prstGeom prst="line">
            <a:avLst/>
          </a:prstGeom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9"/>
          <p:cNvGrpSpPr/>
          <p:nvPr/>
        </p:nvGrpSpPr>
        <p:grpSpPr>
          <a:xfrm>
            <a:off x="1524000" y="2819400"/>
            <a:ext cx="6553200" cy="2209800"/>
            <a:chOff x="914400" y="4267200"/>
            <a:chExt cx="7971064" cy="2438400"/>
          </a:xfrm>
        </p:grpSpPr>
        <p:sp>
          <p:nvSpPr>
            <p:cNvPr id="17" name="Flowchart: Multidocument 16"/>
            <p:cNvSpPr/>
            <p:nvPr/>
          </p:nvSpPr>
          <p:spPr>
            <a:xfrm>
              <a:off x="914400" y="4267200"/>
              <a:ext cx="1676400" cy="9906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Model</a:t>
              </a:r>
              <a:endParaRPr lang="en-US" dirty="0"/>
            </a:p>
          </p:txBody>
        </p:sp>
        <p:sp>
          <p:nvSpPr>
            <p:cNvPr id="18" name="Flowchart: Alternate Process 17"/>
            <p:cNvSpPr/>
            <p:nvPr/>
          </p:nvSpPr>
          <p:spPr>
            <a:xfrm>
              <a:off x="3571421" y="4975123"/>
              <a:ext cx="2133600" cy="9144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Model Checker</a:t>
              </a:r>
              <a:endParaRPr lang="en-US" dirty="0"/>
            </a:p>
          </p:txBody>
        </p:sp>
        <p:sp>
          <p:nvSpPr>
            <p:cNvPr id="23" name="Cloud 22"/>
            <p:cNvSpPr/>
            <p:nvPr/>
          </p:nvSpPr>
          <p:spPr>
            <a:xfrm>
              <a:off x="914400" y="5867400"/>
              <a:ext cx="1905000" cy="8382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Property</a:t>
              </a:r>
              <a:endParaRPr lang="en-US" sz="1600" dirty="0"/>
            </a:p>
          </p:txBody>
        </p:sp>
        <p:sp>
          <p:nvSpPr>
            <p:cNvPr id="24" name="Smiley Face 23"/>
            <p:cNvSpPr/>
            <p:nvPr/>
          </p:nvSpPr>
          <p:spPr>
            <a:xfrm>
              <a:off x="6934200" y="43434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77000" y="5791200"/>
              <a:ext cx="2408464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Counterexample!</a:t>
              </a:r>
              <a:endParaRPr lang="en-US" dirty="0"/>
            </a:p>
          </p:txBody>
        </p:sp>
        <p:cxnSp>
          <p:nvCxnSpPr>
            <p:cNvPr id="26" name="Elbow Connector 25"/>
            <p:cNvCxnSpPr>
              <a:stCxn id="17" idx="3"/>
            </p:cNvCxnSpPr>
            <p:nvPr/>
          </p:nvCxnSpPr>
          <p:spPr>
            <a:xfrm>
              <a:off x="2590800" y="4762500"/>
              <a:ext cx="990600" cy="419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3" idx="0"/>
            </p:cNvCxnSpPr>
            <p:nvPr/>
          </p:nvCxnSpPr>
          <p:spPr>
            <a:xfrm flipV="1">
              <a:off x="2817813" y="5638800"/>
              <a:ext cx="763587" cy="647700"/>
            </a:xfrm>
            <a:prstGeom prst="bentConnector3">
              <a:avLst>
                <a:gd name="adj1" fmla="val 3669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endCxn id="24" idx="2"/>
            </p:cNvCxnSpPr>
            <p:nvPr/>
          </p:nvCxnSpPr>
          <p:spPr>
            <a:xfrm flipV="1">
              <a:off x="5715000" y="4610100"/>
              <a:ext cx="1219200" cy="571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endCxn id="25" idx="1"/>
            </p:cNvCxnSpPr>
            <p:nvPr/>
          </p:nvCxnSpPr>
          <p:spPr>
            <a:xfrm>
              <a:off x="5715000" y="5562600"/>
              <a:ext cx="762000" cy="43964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257800"/>
            <a:ext cx="914400" cy="914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873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Ongoing Works – </a:t>
            </a:r>
            <a:r>
              <a:rPr lang="en-US" sz="3600" dirty="0" smtClean="0"/>
              <a:t>Mode </a:t>
            </a:r>
            <a:r>
              <a:rPr lang="en-US" sz="3600" dirty="0"/>
              <a:t>Checking </a:t>
            </a:r>
            <a:r>
              <a:rPr lang="en-US" sz="3600" dirty="0" smtClean="0"/>
              <a:t>Techniques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Automatic </a:t>
            </a:r>
            <a:r>
              <a:rPr lang="en-US" dirty="0"/>
              <a:t>symmetry detection and reduction (in design phase).</a:t>
            </a:r>
          </a:p>
          <a:p>
            <a:endParaRPr lang="en-US" dirty="0" smtClean="0"/>
          </a:p>
          <a:p>
            <a:r>
              <a:rPr lang="en-US" dirty="0" smtClean="0"/>
              <a:t>Probabilistic / Stochastic </a:t>
            </a:r>
            <a:r>
              <a:rPr lang="en-US" dirty="0"/>
              <a:t>Model Checking (in implementation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Symbolic </a:t>
            </a:r>
            <a:r>
              <a:rPr lang="en-US" dirty="0"/>
              <a:t>modeling checking library (using BDD) for hierarchical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CSP/LTS </a:t>
            </a:r>
            <a:r>
              <a:rPr lang="en-US" dirty="0"/>
              <a:t>(in testing phase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TA/RTS (in implementation phase)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Assume-guarantee </a:t>
            </a:r>
            <a:r>
              <a:rPr lang="en-US" dirty="0"/>
              <a:t>verification (in implementation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Multi-core </a:t>
            </a:r>
            <a:r>
              <a:rPr lang="en-US" dirty="0"/>
              <a:t>model checking algorithms and swarm verification techniques (in implementation)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20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Ongoing Works – Miscellaneous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Code </a:t>
            </a:r>
            <a:r>
              <a:rPr lang="en-US" altLang="zh-CN" dirty="0"/>
              <a:t>generation from PAT models to C/C++ code for embedded system or mobile applications (in design phase</a:t>
            </a:r>
            <a:r>
              <a:rPr lang="en-US" altLang="zh-CN" dirty="0" smtClean="0"/>
              <a:t>)</a:t>
            </a:r>
          </a:p>
          <a:p>
            <a:endParaRPr lang="en-US" altLang="zh-CN" dirty="0"/>
          </a:p>
          <a:p>
            <a:r>
              <a:rPr lang="en-US" altLang="zh-CN" dirty="0"/>
              <a:t>UTP language semantics of the PAT modeling languages </a:t>
            </a:r>
            <a:r>
              <a:rPr lang="en-US" altLang="zh-CN" dirty="0" smtClean="0"/>
              <a:t>(draft done)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Visual </a:t>
            </a:r>
            <a:r>
              <a:rPr lang="en-US" altLang="zh-CN" dirty="0"/>
              <a:t>Studio/Eclipse integration of PAT to allow users to link the source code with PAT for the direct verification of source code level. </a:t>
            </a:r>
            <a:r>
              <a:rPr lang="en-US" altLang="zh-CN" dirty="0" smtClean="0"/>
              <a:t>(first proto-type is done)</a:t>
            </a:r>
          </a:p>
          <a:p>
            <a:endParaRPr lang="en-US" altLang="zh-CN" dirty="0"/>
          </a:p>
          <a:p>
            <a:r>
              <a:rPr lang="en-US" altLang="zh-CN" dirty="0" smtClean="0"/>
              <a:t>Comparison with existing model checkers</a:t>
            </a:r>
          </a:p>
          <a:p>
            <a:pPr lvl="1"/>
            <a:r>
              <a:rPr lang="en-US" altLang="zh-CN" dirty="0" smtClean="0"/>
              <a:t>FDR (</a:t>
            </a:r>
            <a:r>
              <a:rPr lang="en-US" altLang="zh-CN" dirty="0" err="1" smtClean="0"/>
              <a:t>CSPm</a:t>
            </a:r>
            <a:r>
              <a:rPr lang="en-US" altLang="zh-CN" dirty="0" smtClean="0"/>
              <a:t>) / </a:t>
            </a:r>
            <a:r>
              <a:rPr lang="en-US" altLang="zh-CN" dirty="0" err="1" smtClean="0"/>
              <a:t>ProB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CADP (</a:t>
            </a:r>
            <a:r>
              <a:rPr lang="en-US" altLang="zh-CN" dirty="0" err="1" smtClean="0"/>
              <a:t>Lotos</a:t>
            </a:r>
            <a:r>
              <a:rPr lang="en-US" altLang="zh-CN" dirty="0" smtClean="0"/>
              <a:t> NT)</a:t>
            </a:r>
          </a:p>
          <a:p>
            <a:pPr lvl="1"/>
            <a:r>
              <a:rPr lang="en-US" altLang="zh-CN" dirty="0" smtClean="0"/>
              <a:t>SPIN</a:t>
            </a:r>
          </a:p>
          <a:p>
            <a:pPr lvl="1"/>
            <a:r>
              <a:rPr lang="en-US" altLang="zh-CN" dirty="0" smtClean="0"/>
              <a:t>PRISM</a:t>
            </a:r>
          </a:p>
          <a:p>
            <a:pPr lvl="1"/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21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PAT’s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not only aim to develop a verifier</a:t>
            </a:r>
            <a:r>
              <a:rPr lang="en-US" sz="2400" dirty="0"/>
              <a:t>, </a:t>
            </a:r>
            <a:r>
              <a:rPr lang="en-US" sz="2400" dirty="0" smtClean="0"/>
              <a:t>but rather to build </a:t>
            </a:r>
            <a:r>
              <a:rPr lang="en-US" sz="2400" dirty="0"/>
              <a:t>a </a:t>
            </a:r>
            <a:r>
              <a:rPr lang="en-US" sz="2400" dirty="0" smtClean="0"/>
              <a:t>framework </a:t>
            </a:r>
            <a:r>
              <a:rPr lang="en-US" sz="2400" dirty="0"/>
              <a:t>for realizing system verification </a:t>
            </a:r>
            <a:r>
              <a:rPr lang="en-US" sz="2400" dirty="0" smtClean="0"/>
              <a:t>techniques</a:t>
            </a:r>
            <a:endParaRPr lang="en-US" sz="2400" dirty="0"/>
          </a:p>
          <a:p>
            <a:pPr lvl="1"/>
            <a:r>
              <a:rPr lang="en-US" sz="2200" dirty="0" smtClean="0"/>
              <a:t>Model checking techniques: EMC, SMC (SAT/BDD/SMT), A-G, CEGAR</a:t>
            </a:r>
            <a:endParaRPr lang="en-US" sz="2200" dirty="0"/>
          </a:p>
          <a:p>
            <a:pPr lvl="1"/>
            <a:r>
              <a:rPr lang="en-US" sz="2200" dirty="0"/>
              <a:t>Different domains: web services, sensor network, distributed algorithms, bio, security,</a:t>
            </a:r>
          </a:p>
          <a:p>
            <a:pPr lvl="1"/>
            <a:r>
              <a:rPr lang="en-US" sz="2200" dirty="0" smtClean="0"/>
              <a:t>Different semantics model: LTS/TTS/MDP/TA/PTA…</a:t>
            </a:r>
          </a:p>
          <a:p>
            <a:pPr lvl="1"/>
            <a:r>
              <a:rPr lang="en-US" sz="2200" dirty="0" smtClean="0"/>
              <a:t>Different algorithms: LTL/Refinement/Multi-core.. </a:t>
            </a:r>
          </a:p>
          <a:p>
            <a:pPr lvl="1"/>
            <a:r>
              <a:rPr lang="en-US" sz="2200" dirty="0" smtClean="0"/>
              <a:t>Different reduction techniques: POR, Symmetry detection and reduction, process counter abstraction</a:t>
            </a:r>
          </a:p>
          <a:p>
            <a:pPr lvl="1"/>
            <a:r>
              <a:rPr lang="en-US" sz="2200" dirty="0" smtClean="0"/>
              <a:t>Applications of </a:t>
            </a:r>
            <a:r>
              <a:rPr lang="en-US" sz="2200" dirty="0"/>
              <a:t>m</a:t>
            </a:r>
            <a:r>
              <a:rPr lang="en-US" sz="2200" dirty="0" smtClean="0"/>
              <a:t>odel checking: testing, planning, SE (reliability/product line/software-eco systems…)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22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6066970"/>
            <a:ext cx="5352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66"/>
                </a:solidFill>
              </a:rPr>
              <a:t>Pervasive Model Checking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381800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9800" dirty="0" smtClean="0"/>
              <a:t>Thank You!</a:t>
            </a:r>
          </a:p>
          <a:p>
            <a:pPr algn="ctr">
              <a:buNone/>
            </a:pPr>
            <a:r>
              <a:rPr lang="en-US" sz="9800" dirty="0" smtClean="0"/>
              <a:t> Questions?</a:t>
            </a:r>
          </a:p>
          <a:p>
            <a:pPr algn="ctr">
              <a:buNone/>
            </a:pPr>
            <a:r>
              <a:rPr lang="en-US" sz="6600" dirty="0" smtClean="0"/>
              <a:t> </a:t>
            </a:r>
          </a:p>
          <a:p>
            <a:pPr algn="ctr">
              <a:buNone/>
            </a:pPr>
            <a:r>
              <a:rPr lang="en-US" sz="6600" dirty="0" smtClean="0"/>
              <a:t>Please try PAT 3.4.1 at </a:t>
            </a:r>
            <a:r>
              <a:rPr lang="en-US" sz="6600" dirty="0" smtClean="0">
                <a:solidFill>
                  <a:srgbClr val="FF0000"/>
                </a:solidFill>
              </a:rPr>
              <a:t>www.patroot.com</a:t>
            </a:r>
            <a:r>
              <a:rPr lang="en-US" sz="6600" dirty="0" smtClean="0"/>
              <a:t> </a:t>
            </a:r>
            <a:endParaRPr lang="en-US" sz="6600" dirty="0"/>
          </a:p>
          <a:p>
            <a:pPr algn="ctr">
              <a:buNone/>
            </a:pPr>
            <a:endParaRPr lang="en-US" sz="6600" dirty="0"/>
          </a:p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Postdoc </a:t>
            </a:r>
            <a:r>
              <a:rPr lang="en-US" sz="6600" dirty="0"/>
              <a:t>Research Fellow Positions on Model Checking on Security Verification are Available</a:t>
            </a:r>
            <a:r>
              <a:rPr lang="en-US" sz="6600" dirty="0" smtClean="0"/>
              <a:t>!</a:t>
            </a:r>
          </a:p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High salary: up to </a:t>
            </a:r>
            <a:r>
              <a:rPr lang="en-US" sz="6600" b="1" dirty="0" smtClean="0">
                <a:solidFill>
                  <a:srgbClr val="FF0000"/>
                </a:solidFill>
              </a:rPr>
              <a:t>70,000 USD</a:t>
            </a:r>
            <a:r>
              <a:rPr lang="en-US" sz="6600" dirty="0" smtClean="0"/>
              <a:t> per year</a:t>
            </a:r>
          </a:p>
          <a:p>
            <a:pPr algn="ctr">
              <a:buNone/>
            </a:pPr>
            <a:endParaRPr lang="en-US" sz="6600" dirty="0"/>
          </a:p>
          <a:p>
            <a:pPr algn="ctr">
              <a:buNone/>
            </a:pPr>
            <a:r>
              <a:rPr lang="en-US" sz="6600" dirty="0" smtClean="0"/>
              <a:t>email me: liuyang@comp.nus.edu.sg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7E910-F320-4769-AE8A-2CDAA252934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SPIN was developed at Bell lab.</a:t>
            </a:r>
          </a:p>
          <a:p>
            <a:r>
              <a:rPr lang="en-US" sz="2600" dirty="0" smtClean="0"/>
              <a:t>SPIN is the most popular model checker!</a:t>
            </a:r>
          </a:p>
          <a:p>
            <a:r>
              <a:rPr lang="en-US" sz="2600" dirty="0" smtClean="0"/>
              <a:t>SPIN is initially designed for formal verification of communicating protocols. </a:t>
            </a:r>
          </a:p>
          <a:p>
            <a:pPr lvl="1"/>
            <a:r>
              <a:rPr lang="en-US" sz="2400" dirty="0" smtClean="0"/>
              <a:t>The input language is </a:t>
            </a:r>
            <a:r>
              <a:rPr lang="en-US" sz="2400" dirty="0" err="1" smtClean="0"/>
              <a:t>Promela</a:t>
            </a:r>
            <a:r>
              <a:rPr lang="en-US" sz="2400" dirty="0" smtClean="0"/>
              <a:t>.</a:t>
            </a:r>
          </a:p>
          <a:p>
            <a:r>
              <a:rPr lang="en-US" sz="2600" dirty="0" smtClean="0"/>
              <a:t>SPIN works by generating model-specific C programs which contains all possible system scheduling.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24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5.2.5 April 17 2010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05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SPIN model is the parallel composition of multiple finite-state machines. </a:t>
            </a:r>
            <a:r>
              <a:rPr lang="en-US" sz="2600" dirty="0" smtClean="0"/>
              <a:t> </a:t>
            </a:r>
            <a:endParaRPr lang="en-US" dirty="0" smtClean="0"/>
          </a:p>
          <a:p>
            <a:r>
              <a:rPr lang="en-US" dirty="0" smtClean="0"/>
              <a:t>PAT supports more than one modeling language. </a:t>
            </a:r>
          </a:p>
          <a:p>
            <a:pPr lvl="1"/>
            <a:r>
              <a:rPr lang="en-US" dirty="0" smtClean="0"/>
              <a:t>LTS – closest to </a:t>
            </a:r>
            <a:r>
              <a:rPr lang="en-US" dirty="0" err="1" smtClean="0"/>
              <a:t>Promela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CSP# - fully </a:t>
            </a:r>
            <a:r>
              <a:rPr lang="en-US" dirty="0" err="1" smtClean="0"/>
              <a:t>hierachical</a:t>
            </a:r>
            <a:endParaRPr lang="en-US" dirty="0" smtClean="0"/>
          </a:p>
          <a:p>
            <a:pPr lvl="1"/>
            <a:r>
              <a:rPr lang="en-US" sz="2400" dirty="0" smtClean="0"/>
              <a:t>RTS – CSP# + real-time</a:t>
            </a:r>
          </a:p>
          <a:p>
            <a:pPr lvl="1"/>
            <a:r>
              <a:rPr lang="en-US" dirty="0" smtClean="0"/>
              <a:t>PCSP# - CSP# + probabilistic choices</a:t>
            </a:r>
          </a:p>
          <a:p>
            <a:pPr lvl="1"/>
            <a:r>
              <a:rPr lang="en-US" sz="2400" dirty="0" smtClean="0"/>
              <a:t>PRTS – CSP# + real-time + </a:t>
            </a:r>
            <a:r>
              <a:rPr lang="en-US" dirty="0" smtClean="0"/>
              <a:t>probabilistic choices</a:t>
            </a:r>
          </a:p>
          <a:p>
            <a:pPr lvl="1"/>
            <a:r>
              <a:rPr lang="en-US" sz="2400" dirty="0" smtClean="0"/>
              <a:t>…</a:t>
            </a:r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25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SPIN: Modeling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287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systems which are modeled in </a:t>
            </a:r>
            <a:r>
              <a:rPr lang="en-US" dirty="0" err="1" smtClean="0"/>
              <a:t>Promela</a:t>
            </a:r>
            <a:r>
              <a:rPr lang="en-US" dirty="0" smtClean="0"/>
              <a:t> and CSP#, SPIN is probably faster in same cases – not always!  Why?</a:t>
            </a:r>
          </a:p>
          <a:p>
            <a:pPr lvl="1"/>
            <a:r>
              <a:rPr lang="en-US" dirty="0" smtClean="0"/>
              <a:t>SPIN generates  model specific C programs – optimization may be applied during the process.</a:t>
            </a:r>
          </a:p>
          <a:p>
            <a:pPr lvl="1"/>
            <a:r>
              <a:rPr lang="en-US" dirty="0" smtClean="0"/>
              <a:t>A configuration in SPIN is of the form (V, Sp1, Sp2, …) where V is the variable valuation; Sp1 is the state of the process 1; Sp2 is the state of the process 2.</a:t>
            </a:r>
          </a:p>
          <a:p>
            <a:pPr lvl="1"/>
            <a:r>
              <a:rPr lang="en-US" dirty="0" smtClean="0"/>
              <a:t>A configuration in PAT with CSP#  is of the form (V, P) such that P is a process.</a:t>
            </a:r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26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SPIN: Efficiency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925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SPIN supports </a:t>
            </a:r>
          </a:p>
          <a:p>
            <a:pPr lvl="1"/>
            <a:r>
              <a:rPr lang="en-US" sz="2400" dirty="0" smtClean="0"/>
              <a:t>Partial order reduction</a:t>
            </a:r>
          </a:p>
          <a:p>
            <a:pPr lvl="1"/>
            <a:r>
              <a:rPr lang="en-US" sz="2400" dirty="0" smtClean="0"/>
              <a:t>Parallel model checking</a:t>
            </a:r>
          </a:p>
          <a:p>
            <a:r>
              <a:rPr lang="en-US" dirty="0" smtClean="0"/>
              <a:t>PAT supports </a:t>
            </a:r>
          </a:p>
          <a:p>
            <a:pPr lvl="1"/>
            <a:r>
              <a:rPr lang="en-US" dirty="0" smtClean="0"/>
              <a:t>Partial order reduction – not any more!</a:t>
            </a:r>
          </a:p>
          <a:p>
            <a:pPr lvl="2"/>
            <a:r>
              <a:rPr lang="en-US" dirty="0" smtClean="0"/>
              <a:t>Manual partial order reduction through keyword </a:t>
            </a:r>
            <a:r>
              <a:rPr lang="en-US" b="1" dirty="0" smtClean="0"/>
              <a:t>atomic</a:t>
            </a:r>
          </a:p>
          <a:p>
            <a:pPr lvl="1"/>
            <a:r>
              <a:rPr lang="en-US" dirty="0" smtClean="0"/>
              <a:t>Symmetry reduction </a:t>
            </a:r>
          </a:p>
          <a:p>
            <a:pPr lvl="1"/>
            <a:r>
              <a:rPr lang="en-US" sz="2400" dirty="0" smtClean="0"/>
              <a:t>BDD – finished for LTS, in progress for CSP#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27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SPIN: Efficiency (cont’d)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89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SPIN supports </a:t>
            </a:r>
            <a:r>
              <a:rPr lang="en-US" dirty="0" smtClean="0"/>
              <a:t>LTL whereas PAT supports SE-LTL.</a:t>
            </a:r>
          </a:p>
          <a:p>
            <a:r>
              <a:rPr lang="en-US" dirty="0" smtClean="0"/>
              <a:t>SPIN </a:t>
            </a:r>
            <a:r>
              <a:rPr lang="en-US" dirty="0" smtClean="0"/>
              <a:t>supports embedded C program (in an odd way), whereas PAT supports arbitrary C# data types or static methods.</a:t>
            </a:r>
          </a:p>
          <a:p>
            <a:r>
              <a:rPr lang="en-US" dirty="0" smtClean="0"/>
              <a:t>PAT supports refinement checking whereas SPIN does not. </a:t>
            </a:r>
          </a:p>
          <a:p>
            <a:r>
              <a:rPr lang="en-US" dirty="0" smtClean="0"/>
              <a:t>PAT supports a variety of fairness whereas SPIN does not.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28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SPIN: Others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2437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tried both PAT and </a:t>
            </a:r>
            <a:r>
              <a:rPr lang="en-US" dirty="0" err="1" smtClean="0"/>
              <a:t>xSPIN</a:t>
            </a:r>
            <a:r>
              <a:rPr lang="en-US" dirty="0" smtClean="0"/>
              <a:t>, you will know.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29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SPIN: GUI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645702" y="3657600"/>
            <a:ext cx="7888698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SPIN is probably more efficient for networks of </a:t>
            </a:r>
          </a:p>
          <a:p>
            <a:r>
              <a:rPr lang="en-US" sz="2400" dirty="0" smtClean="0"/>
              <a:t>concurrent processes and LTL properties without </a:t>
            </a:r>
          </a:p>
          <a:p>
            <a:r>
              <a:rPr lang="en-US" sz="2400" dirty="0" smtClean="0"/>
              <a:t>fairness; If your system is hierarchical, timed, or </a:t>
            </a:r>
          </a:p>
          <a:p>
            <a:r>
              <a:rPr lang="en-US" sz="2400" dirty="0" smtClean="0"/>
              <a:t>probabilistic, or your property is </a:t>
            </a:r>
            <a:r>
              <a:rPr lang="en-US" sz="2400" dirty="0" err="1" smtClean="0"/>
              <a:t>liveness</a:t>
            </a:r>
            <a:r>
              <a:rPr lang="en-US" sz="2400" dirty="0" smtClean="0"/>
              <a:t> requiring </a:t>
            </a:r>
          </a:p>
          <a:p>
            <a:r>
              <a:rPr lang="en-US" sz="2400" dirty="0" smtClean="0"/>
              <a:t>fairness, or you like better simulation, go for PAT. 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99786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Checking Works!</a:t>
            </a:r>
            <a:endParaRPr lang="en-US" dirty="0"/>
          </a:p>
        </p:txBody>
      </p:sp>
      <p:pic>
        <p:nvPicPr>
          <p:cNvPr id="1026" name="Picture 2" descr="http://www.cmu.edu/homepage/images/2009/edmundClarke_236x2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2101120"/>
            <a:ext cx="1674566" cy="167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s.utexas.edu/~emerson/eae.c.2002.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596" y="2087353"/>
            <a:ext cx="1519501" cy="168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ho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577" y="2057400"/>
            <a:ext cx="1351719" cy="171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esearch.microsoft.com/en-us/projects/slam/slam_metallic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686299"/>
            <a:ext cx="278130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reviews.cnet.com/sc/33366836-2-440-OVR-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276" y="3924807"/>
            <a:ext cx="3504524" cy="26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8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Alloy analyzer was developed at MIT.</a:t>
            </a:r>
          </a:p>
          <a:p>
            <a:r>
              <a:rPr lang="en-US" sz="2600" dirty="0" smtClean="0"/>
              <a:t>Alloy analyzer essentially solves a different problem.</a:t>
            </a:r>
          </a:p>
          <a:p>
            <a:pPr lvl="1"/>
            <a:r>
              <a:rPr lang="en-US" sz="2400" dirty="0" smtClean="0"/>
              <a:t>Model checking: given a model, check whether the model satisfies certain property.</a:t>
            </a:r>
          </a:p>
          <a:p>
            <a:pPr lvl="1"/>
            <a:r>
              <a:rPr lang="en-US" dirty="0" smtClean="0"/>
              <a:t>Alloy analyzer: given a set of constraints (in the form of a declarative model), check whether there exists a model which satisfies the constraints.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Alloy analyzer’s problem is harder whereas model checking more practical.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30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Alloy Analyzer May 21st 2006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638800"/>
            <a:ext cx="7772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you have a model checking problem, go for PAT.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322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FDR was developed at Oxford university.</a:t>
            </a:r>
          </a:p>
          <a:p>
            <a:r>
              <a:rPr lang="en-US" dirty="0" smtClean="0"/>
              <a:t>FDR is a dedicated model checker for Hoare’s CSP.</a:t>
            </a:r>
          </a:p>
          <a:p>
            <a:pPr lvl="1"/>
            <a:r>
              <a:rPr lang="en-US" dirty="0" smtClean="0"/>
              <a:t>FDR models fully hierarchical systems.</a:t>
            </a:r>
          </a:p>
          <a:p>
            <a:pPr lvl="1"/>
            <a:r>
              <a:rPr lang="en-US" dirty="0" smtClean="0"/>
              <a:t>It’s semantics is mostly compositional.</a:t>
            </a:r>
          </a:p>
          <a:p>
            <a:pPr lvl="1"/>
            <a:r>
              <a:rPr lang="en-US" dirty="0" smtClean="0"/>
              <a:t>All inter-process communication is through barrier synchronization!</a:t>
            </a:r>
          </a:p>
          <a:p>
            <a:pPr lvl="1"/>
            <a:r>
              <a:rPr lang="en-US" dirty="0" smtClean="0"/>
              <a:t>FDR verifies properties by establishing refinement relationship. 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31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2.83 July 23 2007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288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PAT supports inter-process communication through</a:t>
            </a:r>
          </a:p>
          <a:p>
            <a:pPr lvl="1"/>
            <a:r>
              <a:rPr lang="en-US" sz="2400" dirty="0" smtClean="0"/>
              <a:t>Barrier synchronization </a:t>
            </a:r>
          </a:p>
          <a:p>
            <a:pPr lvl="1"/>
            <a:r>
              <a:rPr lang="en-US" dirty="0" smtClean="0"/>
              <a:t>Shared variables</a:t>
            </a:r>
          </a:p>
          <a:p>
            <a:pPr lvl="1"/>
            <a:r>
              <a:rPr lang="en-US" dirty="0" smtClean="0"/>
              <a:t>Synchronous/asynchronous channel communication</a:t>
            </a:r>
          </a:p>
          <a:p>
            <a:r>
              <a:rPr lang="en-US" sz="2600" dirty="0" smtClean="0"/>
              <a:t>FDR doesn’t support shared variables!</a:t>
            </a:r>
          </a:p>
          <a:p>
            <a:r>
              <a:rPr lang="en-US" dirty="0" smtClean="0"/>
              <a:t>PAT supports all assertions which are supported by FDR. 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32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FDR: Modeling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445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FDR incrementally compile and compress processes.</a:t>
            </a:r>
          </a:p>
          <a:p>
            <a:pPr lvl="1"/>
            <a:r>
              <a:rPr lang="en-US" sz="2400" dirty="0" smtClean="0"/>
              <a:t>It could check 10^20 dining philosophers if you model it correctly!</a:t>
            </a:r>
          </a:p>
          <a:p>
            <a:pPr lvl="1"/>
            <a:r>
              <a:rPr lang="en-US" sz="2400" dirty="0" smtClean="0"/>
              <a:t>It supports other kinds of optimization including bi-simulation reduction and a partial order reduction like tau-transition reduction.  </a:t>
            </a:r>
          </a:p>
          <a:p>
            <a:pPr lvl="1"/>
            <a:r>
              <a:rPr lang="en-US" sz="2400" dirty="0" smtClean="0"/>
              <a:t>If the above optimizations do not work, PAT probably is fast.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33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FDR: Efficiency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1049429" y="5341203"/>
            <a:ext cx="718017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Unless you are a real expert of CSP, be careful </a:t>
            </a:r>
          </a:p>
          <a:p>
            <a:r>
              <a:rPr lang="en-US" sz="2400" dirty="0" smtClean="0"/>
              <a:t>should you choose FDR.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93198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LTSA </a:t>
            </a:r>
            <a:r>
              <a:rPr lang="en-US" dirty="0" smtClean="0"/>
              <a:t>was developed at Imperial college.</a:t>
            </a:r>
          </a:p>
          <a:p>
            <a:r>
              <a:rPr lang="en-US" sz="2600" dirty="0" smtClean="0"/>
              <a:t>LTSA is very much related to FDR or process algebra, yet it has its own features.</a:t>
            </a:r>
          </a:p>
          <a:p>
            <a:pPr lvl="1"/>
            <a:r>
              <a:rPr lang="en-US" sz="2400" dirty="0" smtClean="0"/>
              <a:t>LTSA has no supports for variables.</a:t>
            </a:r>
          </a:p>
          <a:p>
            <a:pPr lvl="1"/>
            <a:r>
              <a:rPr lang="en-US" sz="2400" dirty="0" smtClean="0"/>
              <a:t>LTSA supports a simple form of timing.</a:t>
            </a:r>
          </a:p>
          <a:p>
            <a:pPr lvl="1"/>
            <a:r>
              <a:rPr lang="en-US" sz="2400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34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LTSA V3.0 June 2006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1061164" y="4948535"/>
            <a:ext cx="67874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LTSA comes from a less formal background.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0935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NuSMV</a:t>
            </a:r>
            <a:r>
              <a:rPr lang="en-US" dirty="0" smtClean="0"/>
              <a:t> is jointly developed by multiple universities.</a:t>
            </a:r>
          </a:p>
          <a:p>
            <a:r>
              <a:rPr lang="en-US" dirty="0" smtClean="0"/>
              <a:t>Its input language was designed for hardware circuits.</a:t>
            </a:r>
          </a:p>
          <a:p>
            <a:pPr lvl="1"/>
            <a:r>
              <a:rPr lang="en-US" dirty="0" smtClean="0"/>
              <a:t>It supports hierarchical systems in a different way.</a:t>
            </a:r>
          </a:p>
          <a:p>
            <a:r>
              <a:rPr lang="en-US" dirty="0" smtClean="0"/>
              <a:t>It is based on symbolic model checking techniques.</a:t>
            </a:r>
          </a:p>
          <a:p>
            <a:pPr lvl="1"/>
            <a:r>
              <a:rPr lang="en-US" dirty="0" smtClean="0"/>
              <a:t>BDD</a:t>
            </a:r>
          </a:p>
          <a:p>
            <a:pPr lvl="1"/>
            <a:r>
              <a:rPr lang="en-US" dirty="0" smtClean="0"/>
              <a:t>SAT solving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35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NuSMV</a:t>
            </a:r>
            <a:r>
              <a:rPr lang="en-US" dirty="0" smtClean="0"/>
              <a:t> 2.5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405735"/>
            <a:ext cx="754084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NuSMV</a:t>
            </a:r>
            <a:r>
              <a:rPr lang="en-US" sz="2400" dirty="0" smtClean="0"/>
              <a:t> is designed for symbolic model checking</a:t>
            </a:r>
            <a:r>
              <a:rPr lang="en-SG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51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UPPAAL was developed jointly at Uppsala University of Aalborg University.</a:t>
            </a:r>
          </a:p>
          <a:p>
            <a:r>
              <a:rPr lang="en-US" dirty="0" smtClean="0"/>
              <a:t>The input language of UPPAAL is Timed Safety Automata</a:t>
            </a:r>
          </a:p>
          <a:p>
            <a:pPr lvl="1"/>
            <a:r>
              <a:rPr lang="en-US" dirty="0" smtClean="0"/>
              <a:t>Networks of finite-state automata with clocks</a:t>
            </a:r>
          </a:p>
          <a:p>
            <a:r>
              <a:rPr lang="en-US" dirty="0" smtClean="0"/>
              <a:t>The property language of UPPAAL is a restrictive subset of Timed CTL.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UPPAAL 4.0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385" y="4724400"/>
            <a:ext cx="7096815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UPPAAL is designed and optimized for simple </a:t>
            </a:r>
          </a:p>
          <a:p>
            <a:r>
              <a:rPr lang="en-US" sz="2400" dirty="0" smtClean="0"/>
              <a:t>real-time systems.</a:t>
            </a:r>
            <a:endParaRPr lang="en-SG" sz="2400" dirty="0" smtClean="0"/>
          </a:p>
        </p:txBody>
      </p:sp>
    </p:spTree>
    <p:extLst>
      <p:ext uri="{BB962C8B-B14F-4D97-AF65-F5344CB8AC3E}">
        <p14:creationId xmlns:p14="http://schemas.microsoft.com/office/powerpoint/2010/main" val="36677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PRISM was developed at University of Birmingham and now at Oxford University.</a:t>
            </a:r>
          </a:p>
          <a:p>
            <a:r>
              <a:rPr lang="en-US" dirty="0" smtClean="0"/>
              <a:t>The input language of PRISM is a simple state-based language with probabilistic distributions</a:t>
            </a:r>
          </a:p>
          <a:p>
            <a:pPr lvl="1"/>
            <a:r>
              <a:rPr lang="en-US" dirty="0" smtClean="0"/>
              <a:t>Markov chain, Markov Decision Process, CTMC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 3.3.1 Nov 22 2009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0385" y="4724400"/>
            <a:ext cx="683873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PRISM is designed and optimized for simple </a:t>
            </a:r>
          </a:p>
          <a:p>
            <a:r>
              <a:rPr lang="en-US" sz="2400" dirty="0" err="1" smtClean="0"/>
              <a:t>probabilisitc</a:t>
            </a:r>
            <a:r>
              <a:rPr lang="en-US" sz="2400" dirty="0" smtClean="0"/>
              <a:t> systems.</a:t>
            </a:r>
            <a:endParaRPr lang="en-SG" sz="2400" dirty="0" smtClean="0"/>
          </a:p>
        </p:txBody>
      </p:sp>
    </p:spTree>
    <p:extLst>
      <p:ext uri="{BB962C8B-B14F-4D97-AF65-F5344CB8AC3E}">
        <p14:creationId xmlns:p14="http://schemas.microsoft.com/office/powerpoint/2010/main" val="112283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91440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Challenges </a:t>
            </a:r>
            <a:r>
              <a:rPr lang="en-US" sz="4400" dirty="0"/>
              <a:t>of </a:t>
            </a:r>
            <a:r>
              <a:rPr lang="en-US" sz="4400" dirty="0" smtClean="0"/>
              <a:t>applying </a:t>
            </a:r>
            <a:r>
              <a:rPr lang="en-US" sz="4400" dirty="0"/>
              <a:t>model </a:t>
            </a:r>
            <a:r>
              <a:rPr lang="en-US" sz="4400" dirty="0" smtClean="0"/>
              <a:t>checking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5415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Using existing model </a:t>
            </a:r>
            <a:r>
              <a:rPr lang="en-US" dirty="0" smtClean="0"/>
              <a:t>checkers</a:t>
            </a:r>
          </a:p>
          <a:p>
            <a:pPr lvl="1"/>
            <a:r>
              <a:rPr lang="en-US" dirty="0"/>
              <a:t>Steep learning curve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xisting </a:t>
            </a:r>
            <a:r>
              <a:rPr lang="en-US" dirty="0"/>
              <a:t>model checkers may be inefficient or insufficient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multi-party barrier </a:t>
            </a:r>
            <a:r>
              <a:rPr lang="en-US" dirty="0" smtClean="0"/>
              <a:t>synchronization </a:t>
            </a:r>
            <a:r>
              <a:rPr lang="en-US" dirty="0"/>
              <a:t>is </a:t>
            </a:r>
            <a:r>
              <a:rPr lang="en-US" dirty="0" smtClean="0"/>
              <a:t>difficult in SPIN</a:t>
            </a:r>
            <a:endParaRPr lang="en-US" dirty="0"/>
          </a:p>
          <a:p>
            <a:pPr lvl="1"/>
            <a:r>
              <a:rPr lang="en-US" dirty="0" smtClean="0"/>
              <a:t>Translation to existing tools </a:t>
            </a:r>
            <a:r>
              <a:rPr lang="en-US" dirty="0"/>
              <a:t>may often be ad hoc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Extending </a:t>
            </a:r>
            <a:r>
              <a:rPr lang="en-US" dirty="0"/>
              <a:t>existing model </a:t>
            </a:r>
            <a:r>
              <a:rPr lang="en-US" dirty="0" smtClean="0"/>
              <a:t>checkers</a:t>
            </a:r>
          </a:p>
          <a:p>
            <a:pPr lvl="1"/>
            <a:r>
              <a:rPr lang="en-US" dirty="0" smtClean="0"/>
              <a:t>Model checker’s code is complicated</a:t>
            </a:r>
          </a:p>
          <a:p>
            <a:endParaRPr lang="en-US" dirty="0" smtClean="0"/>
          </a:p>
          <a:p>
            <a:r>
              <a:rPr lang="en-US" dirty="0" smtClean="0"/>
              <a:t>Developing a new model checkers</a:t>
            </a:r>
          </a:p>
          <a:p>
            <a:pPr lvl="1"/>
            <a:r>
              <a:rPr lang="en-US" dirty="0" smtClean="0"/>
              <a:t>Complicated functions:</a:t>
            </a:r>
          </a:p>
          <a:p>
            <a:pPr lvl="2"/>
            <a:r>
              <a:rPr lang="en-US" dirty="0" smtClean="0"/>
              <a:t>language </a:t>
            </a:r>
            <a:r>
              <a:rPr lang="en-US" dirty="0"/>
              <a:t>parsing, system simulation, verification algorithms, state reduction techniques and counterexample generation and </a:t>
            </a:r>
            <a:r>
              <a:rPr lang="en-US" dirty="0" smtClean="0"/>
              <a:t>display</a:t>
            </a:r>
          </a:p>
          <a:p>
            <a:pPr lvl="1"/>
            <a:r>
              <a:rPr lang="en-US" dirty="0" smtClean="0"/>
              <a:t>Decades of efforts to build a solid model checker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4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3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432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An self-contained framework to support the development of formal verification tools</a:t>
            </a:r>
          </a:p>
          <a:p>
            <a:pPr lvl="1"/>
            <a:r>
              <a:rPr lang="en-US" altLang="zh-CN" dirty="0" smtClean="0">
                <a:latin typeface="Arial" charset="0"/>
              </a:rPr>
              <a:t>A wide range of systems</a:t>
            </a:r>
            <a:endParaRPr lang="en-US" altLang="zh-CN" dirty="0">
              <a:latin typeface="Arial" charset="0"/>
            </a:endParaRPr>
          </a:p>
          <a:p>
            <a:pPr lvl="2"/>
            <a:r>
              <a:rPr lang="en-US" altLang="zh-CN" dirty="0" smtClean="0">
                <a:latin typeface="Arial" charset="0"/>
              </a:rPr>
              <a:t>Concurrent</a:t>
            </a:r>
            <a:r>
              <a:rPr lang="en-US" altLang="zh-CN" dirty="0">
                <a:latin typeface="Arial" charset="0"/>
              </a:rPr>
              <a:t>, real-time and probabilistic systems</a:t>
            </a:r>
          </a:p>
          <a:p>
            <a:pPr lvl="1"/>
            <a:r>
              <a:rPr lang="en-US" altLang="zh-CN" dirty="0">
                <a:latin typeface="Arial" charset="0"/>
              </a:rPr>
              <a:t>Extensible architecture</a:t>
            </a: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altLang="zh-CN" dirty="0" smtClean="0">
                <a:latin typeface="Arial" charset="0"/>
              </a:rPr>
              <a:t>odular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design</a:t>
            </a:r>
            <a:endParaRPr lang="en-US" altLang="zh-CN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altLang="zh-CN" dirty="0" smtClean="0">
                <a:latin typeface="Arial" charset="0"/>
              </a:rPr>
              <a:t>10+ Modules for different application domains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latin typeface="Arial" charset="0"/>
              </a:rPr>
              <a:t>Various model </a:t>
            </a:r>
            <a:r>
              <a:rPr lang="en-US" altLang="zh-CN" dirty="0">
                <a:latin typeface="Arial" charset="0"/>
              </a:rPr>
              <a:t>checking </a:t>
            </a:r>
            <a:r>
              <a:rPr lang="en-US" altLang="zh-CN" dirty="0" smtClean="0">
                <a:latin typeface="Arial" charset="0"/>
              </a:rPr>
              <a:t>techniques</a:t>
            </a:r>
          </a:p>
          <a:p>
            <a:pPr lvl="2">
              <a:lnSpc>
                <a:spcPct val="80000"/>
              </a:lnSpc>
            </a:pPr>
            <a:r>
              <a:rPr lang="en-US" altLang="zh-CN" dirty="0" smtClean="0">
                <a:latin typeface="Arial" charset="0"/>
              </a:rPr>
              <a:t>Explicit model checking</a:t>
            </a:r>
          </a:p>
          <a:p>
            <a:pPr lvl="2">
              <a:lnSpc>
                <a:spcPct val="80000"/>
              </a:lnSpc>
            </a:pPr>
            <a:r>
              <a:rPr lang="en-US" altLang="zh-CN" dirty="0" smtClean="0">
                <a:latin typeface="Arial" charset="0"/>
              </a:rPr>
              <a:t>Symbolic model checking</a:t>
            </a:r>
          </a:p>
          <a:p>
            <a:pPr lvl="2">
              <a:lnSpc>
                <a:spcPct val="80000"/>
              </a:lnSpc>
            </a:pPr>
            <a:r>
              <a:rPr lang="en-US" altLang="zh-CN" dirty="0" smtClean="0">
                <a:latin typeface="Arial" charset="0"/>
              </a:rPr>
              <a:t>Assume-guarantee model checking</a:t>
            </a:r>
          </a:p>
          <a:p>
            <a:pPr lvl="2">
              <a:lnSpc>
                <a:spcPct val="80000"/>
              </a:lnSpc>
            </a:pPr>
            <a:r>
              <a:rPr lang="en-US" altLang="zh-CN" dirty="0" smtClean="0">
                <a:latin typeface="Arial" charset="0"/>
              </a:rPr>
              <a:t>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7E910-F320-4769-AE8A-2CDAA25293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4273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PAT (Process Analysis Toolkit)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2845" y="6283274"/>
            <a:ext cx="328115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www.patroot.com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3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7620000" cy="514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Current Status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1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5 Years Development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>
                <a:ea typeface="宋体" pitchFamily="2" charset="-122"/>
              </a:rPr>
              <a:t>National University of Singapore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>
                <a:ea typeface="宋体" pitchFamily="2" charset="-122"/>
              </a:rPr>
              <a:t>Singapore University of Technology and Design </a:t>
            </a:r>
          </a:p>
          <a:p>
            <a:pPr>
              <a:lnSpc>
                <a:spcPct val="8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PAT research team (~ 30 persons): 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>
                <a:ea typeface="宋体" pitchFamily="2" charset="-122"/>
              </a:rPr>
              <a:t>3 Faculty + 6 post doc + 15 </a:t>
            </a:r>
            <a:r>
              <a:rPr lang="en-US" altLang="zh-CN" sz="2200" dirty="0" err="1">
                <a:ea typeface="宋体" pitchFamily="2" charset="-122"/>
              </a:rPr>
              <a:t>ph.d.</a:t>
            </a:r>
            <a:r>
              <a:rPr lang="en-US" altLang="zh-CN" sz="2200" dirty="0">
                <a:ea typeface="宋体" pitchFamily="2" charset="-122"/>
              </a:rPr>
              <a:t> + 5 RA </a:t>
            </a:r>
            <a:endParaRPr lang="en-US" altLang="zh-CN" sz="22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1 Million lines of code, 11 modules with 100+ build in examples 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Attracted more than 1500 registered users in the last </a:t>
            </a:r>
            <a:r>
              <a:rPr lang="en-US" altLang="zh-CN" sz="2400" dirty="0" smtClean="0">
                <a:ea typeface="宋体" pitchFamily="2" charset="-122"/>
              </a:rPr>
              <a:t>5 </a:t>
            </a:r>
            <a:r>
              <a:rPr lang="en-US" altLang="zh-CN" sz="2400" dirty="0">
                <a:ea typeface="宋体" pitchFamily="2" charset="-122"/>
              </a:rPr>
              <a:t>years from more than 400 organizations, e.g. Microsoft, HP, ST </a:t>
            </a:r>
            <a:r>
              <a:rPr lang="en-US" altLang="zh-CN" sz="2400" dirty="0" err="1">
                <a:ea typeface="宋体" pitchFamily="2" charset="-122"/>
              </a:rPr>
              <a:t>Elec</a:t>
            </a:r>
            <a:r>
              <a:rPr lang="en-US" altLang="zh-CN" sz="2400" dirty="0">
                <a:ea typeface="宋体" pitchFamily="2" charset="-122"/>
              </a:rPr>
              <a:t>, Oxford Univ., … Sony, Hitachi,  Canon. 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Used as an educational tool in many universities.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Japanese PAT user group formed in Sep 2009:   </a:t>
            </a:r>
            <a:endParaRPr lang="en-US" dirty="0" smtClean="0"/>
          </a:p>
        </p:txBody>
      </p:sp>
      <p:sp>
        <p:nvSpPr>
          <p:cNvPr id="8197" name="Slide Number Placeholder 4"/>
          <p:cNvSpPr txBox="1">
            <a:spLocks noGrp="1"/>
          </p:cNvSpPr>
          <p:nvPr/>
        </p:nvSpPr>
        <p:spPr bwMode="auto">
          <a:xfrm>
            <a:off x="6932613" y="6334125"/>
            <a:ext cx="19034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3" rIns="91408" bIns="45703"/>
          <a:lstStyle/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F849D97-FDC2-4EE5-978D-B8A6E0DF28E5}" type="slidenum">
              <a:rPr lang="zh-CN" altLang="en-GB" sz="1200">
                <a:ea typeface="Arial Unicode MS" pitchFamily="34" charset="-122"/>
                <a:cs typeface="Arial Unicode MS" pitchFamily="34" charset="-122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GB" altLang="zh-CN" sz="1200">
              <a:solidFill>
                <a:schemeClr val="tx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4868882"/>
            <a:ext cx="243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Founding Members: 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Hiroshi Fujimoto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Nobukazu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Yoshioka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Toshiyuki Fujikura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Kenji Taguchi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Masaru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Nagaku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Kazuto MATSUI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301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4572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PAT System Design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5" descr="D:\Study\PAT3 Manual\5 Developer Guide\images\Archite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60530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804B9-A6FD-4146-A3D0-4CDE1175000F}" type="slidenum">
              <a:rPr lang="zh-CN" altLang="en-GB" smtClean="0"/>
              <a:pPr>
                <a:defRPr/>
              </a:pPr>
              <a:t>8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057400"/>
            <a:ext cx="90297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2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Translate external models into existing languages in PAT through module APIs.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Promela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CSP#, State diagram to CSP#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Extend the existing modeling languages with new syntax, data types or libraries.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Set, Queue,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Hashtable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Extend PAT with domain specific model checking algorithms, state reduction techniques or abstraction techniques.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PAT Extensibility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UN_AT_NUS@ECMJSTZO47GFL577" val="3616"/>
  <p:tag name="FIRSTDCSSUNJ@WGRDSHVFUVWXY5MJ" val="3617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Arial Unicode MS"/>
        <a:cs typeface="宋体"/>
      </a:majorFont>
      <a:minorFont>
        <a:latin typeface="Arial"/>
        <a:ea typeface="Arial Unicode MS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2"/>
            <a:cs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2"/>
            <a:cs typeface="宋体" pitchFamily="2" charset="-122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19755</TotalTime>
  <Words>2118</Words>
  <Application>Microsoft Office PowerPoint</Application>
  <PresentationFormat>On-screen Show (4:3)</PresentationFormat>
  <Paragraphs>423</Paragraphs>
  <Slides>37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Blank</vt:lpstr>
      <vt:lpstr>Flow</vt:lpstr>
      <vt:lpstr>Custom Design</vt:lpstr>
      <vt:lpstr>PAT 3:  An Extensible Architecture for Building Multi-domain Model Checkers</vt:lpstr>
      <vt:lpstr>Model Checking</vt:lpstr>
      <vt:lpstr>Model Checking Works!</vt:lpstr>
      <vt:lpstr>Challenges of applying model checking</vt:lpstr>
      <vt:lpstr>PAT (Process Analysis Toolkit) </vt:lpstr>
      <vt:lpstr>The Current Status</vt:lpstr>
      <vt:lpstr>PAT System Design</vt:lpstr>
      <vt:lpstr>Class Diagram</vt:lpstr>
      <vt:lpstr>PAT Extensibility</vt:lpstr>
      <vt:lpstr>Build a Model Checker</vt:lpstr>
      <vt:lpstr>Build a Model Checker with PAT</vt:lpstr>
      <vt:lpstr>PAT’s Technical Contributions</vt:lpstr>
      <vt:lpstr>PAT vs. other tools</vt:lpstr>
      <vt:lpstr>Demonstration</vt:lpstr>
      <vt:lpstr>PAT Applications</vt:lpstr>
      <vt:lpstr>Model Based Testing and Checking</vt:lpstr>
      <vt:lpstr>Model Checking as Planning/Scheduling/Service: Transport4You, an intelligent public transportation manager  ICSE 2011 SCORE Competition Project (PAT won FM Award)</vt:lpstr>
      <vt:lpstr>Automatic Generation of Provably Correct Embedded Systems</vt:lpstr>
      <vt:lpstr>Ongoing Works – New Domains</vt:lpstr>
      <vt:lpstr>Ongoing Works – Mode Checking Techniques</vt:lpstr>
      <vt:lpstr>Ongoing Works – Miscellaneous </vt:lpstr>
      <vt:lpstr>PAT’s Goals</vt:lpstr>
      <vt:lpstr>PowerPoint Presentation</vt:lpstr>
      <vt:lpstr>SPIN 5.2.5 April 17 2010</vt:lpstr>
      <vt:lpstr>PAT vs SPIN: Modeling </vt:lpstr>
      <vt:lpstr>PAT vs SPIN: Efficiency </vt:lpstr>
      <vt:lpstr>PAT vs SPIN: Efficiency (cont’d) </vt:lpstr>
      <vt:lpstr>PAT vs SPIN: Others</vt:lpstr>
      <vt:lpstr>PAT vs SPIN: GUI</vt:lpstr>
      <vt:lpstr>Alloy Analyzer May 21st 2006</vt:lpstr>
      <vt:lpstr>FDR 2.83 July 23 2007</vt:lpstr>
      <vt:lpstr>PAT vs FDR: Modeling</vt:lpstr>
      <vt:lpstr>PAT vs FDR: Efficiency</vt:lpstr>
      <vt:lpstr>LTSA V3.0 June 2006</vt:lpstr>
      <vt:lpstr>NuSMV 2.5</vt:lpstr>
      <vt:lpstr>UPPAAL 4.0</vt:lpstr>
      <vt:lpstr>PRISM 3.3.1 Nov 22 2009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Analysis Toolkit</dc:title>
  <dc:creator>dcssunj</dc:creator>
  <cp:lastModifiedBy>AdminNUS</cp:lastModifiedBy>
  <cp:revision>692</cp:revision>
  <cp:lastPrinted>1601-01-01T00:00:00Z</cp:lastPrinted>
  <dcterms:created xsi:type="dcterms:W3CDTF">2009-07-24T06:40:48Z</dcterms:created>
  <dcterms:modified xsi:type="dcterms:W3CDTF">2011-12-01T07:00:23Z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