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1386800" cy="320802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47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1A80C3"/>
    <a:srgbClr val="4E9ED2"/>
    <a:srgbClr val="211E54"/>
    <a:srgbClr val="F4E59C"/>
    <a:srgbClr val="E0F60A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077" autoAdjust="0"/>
    <p:restoredTop sz="89771" autoAdjust="0"/>
  </p:normalViewPr>
  <p:slideViewPr>
    <p:cSldViewPr>
      <p:cViewPr>
        <p:scale>
          <a:sx n="33" d="100"/>
          <a:sy n="33" d="100"/>
        </p:scale>
        <p:origin x="-1788" y="-72"/>
      </p:cViewPr>
      <p:guideLst>
        <p:guide orient="horz" pos="10104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aper\ASE%202011\chart%20pat%20and%20nusmv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SG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6304805374773"/>
          <c:y val="3.0608306875639923E-2"/>
          <c:w val="0.79577263108702534"/>
          <c:h val="0.81354214372719957"/>
        </c:manualLayout>
      </c:layout>
      <c:lineChart>
        <c:grouping val="standard"/>
        <c:varyColors val="0"/>
        <c:ser>
          <c:idx val="0"/>
          <c:order val="0"/>
          <c:tx>
            <c:strRef>
              <c:f>Sheet1!$N$4</c:f>
              <c:strCache>
                <c:ptCount val="1"/>
                <c:pt idx="0">
                  <c:v>PAT</c:v>
                </c:pt>
              </c:strCache>
            </c:strRef>
          </c:tx>
          <c:marker>
            <c:symbol val="none"/>
          </c:marker>
          <c:cat>
            <c:strRef>
              <c:f>Sheet1!$K$5:$M$16</c:f>
              <c:strCache>
                <c:ptCount val="12"/>
                <c:pt idx="0">
                  <c:v>Sliding Game 3x3</c:v>
                </c:pt>
                <c:pt idx="1">
                  <c:v>Sliding Game 4x4</c:v>
                </c:pt>
                <c:pt idx="2">
                  <c:v>Light Off</c:v>
                </c:pt>
                <c:pt idx="3">
                  <c:v>Dining Phil. 10</c:v>
                </c:pt>
                <c:pt idx="4">
                  <c:v>Dining Phil. 13</c:v>
                </c:pt>
                <c:pt idx="5">
                  <c:v>Semaphore 50</c:v>
                </c:pt>
                <c:pt idx="6">
                  <c:v>Semaphore 75</c:v>
                </c:pt>
                <c:pt idx="7">
                  <c:v>Hierarchy 1</c:v>
                </c:pt>
                <c:pt idx="8">
                  <c:v>Hierarchy 2</c:v>
                </c:pt>
                <c:pt idx="9">
                  <c:v>Hierarchy 3</c:v>
                </c:pt>
                <c:pt idx="10">
                  <c:v>Hierarchy 4</c:v>
                </c:pt>
                <c:pt idx="11">
                  <c:v>Hierarchy 5</c:v>
                </c:pt>
              </c:strCache>
            </c:strRef>
          </c:cat>
          <c:val>
            <c:numRef>
              <c:f>Sheet1!$N$5:$N$16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18</c:v>
                </c:pt>
                <c:pt idx="5">
                  <c:v>26</c:v>
                </c:pt>
                <c:pt idx="6">
                  <c:v>157</c:v>
                </c:pt>
                <c:pt idx="7">
                  <c:v>83</c:v>
                </c:pt>
                <c:pt idx="8">
                  <c:v>68</c:v>
                </c:pt>
                <c:pt idx="9">
                  <c:v>3</c:v>
                </c:pt>
                <c:pt idx="10">
                  <c:v>6</c:v>
                </c:pt>
                <c:pt idx="11">
                  <c:v>473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Sheet1!$O$4</c:f>
              <c:strCache>
                <c:ptCount val="1"/>
                <c:pt idx="0">
                  <c:v>NuSMV</c:v>
                </c:pt>
              </c:strCache>
            </c:strRef>
          </c:tx>
          <c:marker>
            <c:symbol val="none"/>
          </c:marker>
          <c:cat>
            <c:strRef>
              <c:f>Sheet1!$K$5:$M$16</c:f>
              <c:strCache>
                <c:ptCount val="12"/>
                <c:pt idx="0">
                  <c:v>Sliding Game 3x3</c:v>
                </c:pt>
                <c:pt idx="1">
                  <c:v>Sliding Game 4x4</c:v>
                </c:pt>
                <c:pt idx="2">
                  <c:v>Light Off</c:v>
                </c:pt>
                <c:pt idx="3">
                  <c:v>Dining Phil. 10</c:v>
                </c:pt>
                <c:pt idx="4">
                  <c:v>Dining Phil. 13</c:v>
                </c:pt>
                <c:pt idx="5">
                  <c:v>Semaphore 50</c:v>
                </c:pt>
                <c:pt idx="6">
                  <c:v>Semaphore 75</c:v>
                </c:pt>
                <c:pt idx="7">
                  <c:v>Hierarchy 1</c:v>
                </c:pt>
                <c:pt idx="8">
                  <c:v>Hierarchy 2</c:v>
                </c:pt>
                <c:pt idx="9">
                  <c:v>Hierarchy 3</c:v>
                </c:pt>
                <c:pt idx="10">
                  <c:v>Hierarchy 4</c:v>
                </c:pt>
                <c:pt idx="11">
                  <c:v>Hierarchy 5</c:v>
                </c:pt>
              </c:strCache>
            </c:strRef>
          </c:cat>
          <c:val>
            <c:numRef>
              <c:f>Sheet1!$O$5:$O$16</c:f>
              <c:numCache>
                <c:formatCode>General</c:formatCode>
                <c:ptCount val="12"/>
                <c:pt idx="0">
                  <c:v>91</c:v>
                </c:pt>
                <c:pt idx="1">
                  <c:v>2200</c:v>
                </c:pt>
                <c:pt idx="2">
                  <c:v>97</c:v>
                </c:pt>
                <c:pt idx="3">
                  <c:v>84</c:v>
                </c:pt>
                <c:pt idx="4">
                  <c:v>2101</c:v>
                </c:pt>
                <c:pt idx="5">
                  <c:v>110</c:v>
                </c:pt>
                <c:pt idx="6">
                  <c:v>815</c:v>
                </c:pt>
                <c:pt idx="7">
                  <c:v>153</c:v>
                </c:pt>
                <c:pt idx="8">
                  <c:v>689</c:v>
                </c:pt>
                <c:pt idx="9">
                  <c:v>750</c:v>
                </c:pt>
                <c:pt idx="10">
                  <c:v>326</c:v>
                </c:pt>
                <c:pt idx="11">
                  <c:v>682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18784"/>
        <c:axId val="82947072"/>
      </c:lineChart>
      <c:catAx>
        <c:axId val="8291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82947072"/>
        <c:crosses val="autoZero"/>
        <c:auto val="1"/>
        <c:lblAlgn val="ctr"/>
        <c:lblOffset val="100"/>
        <c:noMultiLvlLbl val="0"/>
      </c:catAx>
      <c:valAx>
        <c:axId val="8294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1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685800"/>
            <a:ext cx="228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E80930B7-10DD-4AE1-921A-5FF7F3EA815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1713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375" y="9966325"/>
            <a:ext cx="18180050" cy="6875463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338" y="18178463"/>
            <a:ext cx="14970125" cy="8197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84288"/>
            <a:ext cx="19246850" cy="53467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7485063"/>
            <a:ext cx="19246850" cy="211724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113" y="1284288"/>
            <a:ext cx="4811712" cy="27373262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975" y="1284288"/>
            <a:ext cx="14282738" cy="27373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84288"/>
            <a:ext cx="19246850" cy="53467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975" y="7485063"/>
            <a:ext cx="19246850" cy="21172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0" y="20615275"/>
            <a:ext cx="18178463" cy="637063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00" y="13596938"/>
            <a:ext cx="18178463" cy="70183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84288"/>
            <a:ext cx="19246850" cy="53467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975" y="7485063"/>
            <a:ext cx="9547225" cy="211724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69600" y="7485063"/>
            <a:ext cx="9547225" cy="211724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84288"/>
            <a:ext cx="19246850" cy="5346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975" y="7180263"/>
            <a:ext cx="9448800" cy="29940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975" y="10174288"/>
            <a:ext cx="9448800" cy="184832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850" y="7180263"/>
            <a:ext cx="9451975" cy="29940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850" y="10174288"/>
            <a:ext cx="9451975" cy="184832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84288"/>
            <a:ext cx="19246850" cy="534670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1277938"/>
            <a:ext cx="7035800" cy="5435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363" y="1277938"/>
            <a:ext cx="11955462" cy="273796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975" y="6713538"/>
            <a:ext cx="7035800" cy="21944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588" y="22456775"/>
            <a:ext cx="12831762" cy="26511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2588" y="2867025"/>
            <a:ext cx="12831762" cy="19246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2588" y="25107900"/>
            <a:ext cx="12831762" cy="3763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Oval 18"/>
          <p:cNvSpPr>
            <a:spLocks noChangeArrowheads="1"/>
          </p:cNvSpPr>
          <p:nvPr userDrawn="1"/>
        </p:nvSpPr>
        <p:spPr bwMode="gray">
          <a:xfrm>
            <a:off x="419100" y="0"/>
            <a:ext cx="15914688" cy="32080200"/>
          </a:xfrm>
          <a:prstGeom prst="ellipse">
            <a:avLst/>
          </a:prstGeom>
          <a:gradFill rotWithShape="1">
            <a:gsLst>
              <a:gs pos="0">
                <a:schemeClr val="bg1">
                  <a:alpha val="42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iming>
    <p:tnLst>
      <p:par>
        <p:cTn id="1" dur="indefinite" restart="never" nodeType="tmRoot"/>
      </p:par>
    </p:tnLst>
  </p:timing>
  <p:txStyles>
    <p:titleStyle>
      <a:lvl1pPr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2pPr>
      <a:lvl3pPr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3pPr>
      <a:lvl4pPr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4pPr>
      <a:lvl5pPr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5pPr>
      <a:lvl6pPr marL="457200"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6pPr>
      <a:lvl7pPr marL="914400"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7pPr>
      <a:lvl8pPr marL="1371600"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8pPr>
      <a:lvl9pPr marL="1828800" algn="l" defTabSz="3055938" rtl="0" fontAlgn="base">
        <a:spcBef>
          <a:spcPct val="0"/>
        </a:spcBef>
        <a:spcAft>
          <a:spcPct val="0"/>
        </a:spcAft>
        <a:defRPr sz="10700" b="1">
          <a:solidFill>
            <a:schemeClr val="bg1"/>
          </a:solidFill>
          <a:latin typeface="Arial" charset="0"/>
        </a:defRPr>
      </a:lvl9pPr>
    </p:titleStyle>
    <p:bodyStyle>
      <a:lvl1pPr marL="1146175" indent="-1146175" algn="l" defTabSz="3055938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9400">
          <a:solidFill>
            <a:schemeClr val="tx1"/>
          </a:solidFill>
          <a:latin typeface="+mn-lt"/>
          <a:ea typeface="+mn-ea"/>
          <a:cs typeface="+mn-cs"/>
        </a:defRPr>
      </a:lvl1pPr>
      <a:lvl2pPr marL="2482850" indent="-955675" algn="l" defTabSz="3055938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8000">
          <a:solidFill>
            <a:schemeClr val="tx1"/>
          </a:solidFill>
          <a:latin typeface="+mn-lt"/>
        </a:defRPr>
      </a:lvl2pPr>
      <a:lvl3pPr marL="3819525" indent="-763588" algn="l" defTabSz="3055938" rtl="0" fontAlgn="base">
        <a:spcBef>
          <a:spcPct val="20000"/>
        </a:spcBef>
        <a:spcAft>
          <a:spcPct val="0"/>
        </a:spcAft>
        <a:buChar char="•"/>
        <a:defRPr sz="6700">
          <a:solidFill>
            <a:schemeClr val="tx1"/>
          </a:solidFill>
          <a:latin typeface="+mn-lt"/>
        </a:defRPr>
      </a:lvl3pPr>
      <a:lvl4pPr marL="5346700" indent="-763588" algn="l" defTabSz="3055938" rtl="0" fontAlgn="base">
        <a:spcBef>
          <a:spcPct val="20000"/>
        </a:spcBef>
        <a:spcAft>
          <a:spcPct val="0"/>
        </a:spcAft>
        <a:buChar char="–"/>
        <a:defRPr sz="6000">
          <a:solidFill>
            <a:schemeClr val="tx1"/>
          </a:solidFill>
          <a:latin typeface="+mn-lt"/>
        </a:defRPr>
      </a:lvl4pPr>
      <a:lvl5pPr marL="6873875" indent="-763588" algn="l" defTabSz="3055938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5pPr>
      <a:lvl6pPr marL="7331075" indent="-763588" algn="l" defTabSz="3055938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6pPr>
      <a:lvl7pPr marL="7788275" indent="-763588" algn="l" defTabSz="3055938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7pPr>
      <a:lvl8pPr marL="8245475" indent="-763588" algn="l" defTabSz="3055938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8pPr>
      <a:lvl9pPr marL="8702675" indent="-763588" algn="l" defTabSz="3055938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patroo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495300"/>
            <a:ext cx="21386800" cy="441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26494" y="258252"/>
            <a:ext cx="21099154" cy="27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58765" tIns="358765" rIns="358765" bIns="358765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712547"/>
            <a:r>
              <a:rPr lang="en-US" sz="6600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A Symbolic Model Checking Framework for </a:t>
            </a:r>
          </a:p>
          <a:p>
            <a:pPr algn="ctr" defTabSz="712547"/>
            <a:r>
              <a:rPr lang="en-US" sz="6600" dirty="0" smtClean="0">
                <a:ln w="50800"/>
                <a:solidFill>
                  <a:schemeClr val="bg1">
                    <a:shade val="50000"/>
                  </a:schemeClr>
                </a:solidFill>
                <a:latin typeface="+mj-lt"/>
              </a:rPr>
              <a:t>Hierarchical Systems</a:t>
            </a:r>
            <a:endParaRPr lang="en-US" sz="6600" dirty="0">
              <a:ln w="50800"/>
              <a:solidFill>
                <a:schemeClr val="bg1">
                  <a:shade val="50000"/>
                </a:schemeClr>
              </a:solidFill>
              <a:latin typeface="+mj-lt"/>
            </a:endParaRPr>
          </a:p>
        </p:txBody>
      </p:sp>
      <p:sp>
        <p:nvSpPr>
          <p:cNvPr id="3" name="Line 72"/>
          <p:cNvSpPr>
            <a:spLocks noChangeShapeType="1"/>
          </p:cNvSpPr>
          <p:nvPr/>
        </p:nvSpPr>
        <p:spPr bwMode="auto">
          <a:xfrm>
            <a:off x="18573" y="4057642"/>
            <a:ext cx="0" cy="26209633"/>
          </a:xfrm>
          <a:prstGeom prst="line">
            <a:avLst/>
          </a:prstGeom>
          <a:noFill/>
          <a:ln w="9525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lIns="71753" tIns="35876" rIns="71753" bIns="35876" anchor="ctr"/>
          <a:lstStyle/>
          <a:p>
            <a:endParaRPr lang="en-US"/>
          </a:p>
        </p:txBody>
      </p:sp>
      <p:sp>
        <p:nvSpPr>
          <p:cNvPr id="4" name="Text Box 96"/>
          <p:cNvSpPr txBox="1">
            <a:spLocks noChangeArrowheads="1"/>
          </p:cNvSpPr>
          <p:nvPr/>
        </p:nvSpPr>
        <p:spPr bwMode="auto">
          <a:xfrm>
            <a:off x="4557352" y="2855773"/>
            <a:ext cx="13372703" cy="288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28844" tIns="35521" rIns="328844" bIns="35521">
            <a:spAutoFit/>
          </a:bodyPr>
          <a:lstStyle/>
          <a:p>
            <a:pPr algn="ctr" defTabSz="712547">
              <a:lnSpc>
                <a:spcPts val="4400"/>
              </a:lnSpc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Truong Khanh Nguyen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, Jun Sun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, Yang Liu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, and Jin Song Dong</a:t>
            </a: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 defTabSz="712547">
              <a:lnSpc>
                <a:spcPts val="4400"/>
              </a:lnSpc>
            </a:pP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1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National University of Singapore</a:t>
            </a:r>
          </a:p>
          <a:p>
            <a:pPr algn="ctr" defTabSz="712547">
              <a:lnSpc>
                <a:spcPts val="4400"/>
              </a:lnSpc>
            </a:pPr>
            <a:r>
              <a:rPr lang="en-US" sz="3200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2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Singapore University of Technology and Design</a:t>
            </a:r>
          </a:p>
          <a:p>
            <a:pPr algn="ctr" defTabSz="712547">
              <a:lnSpc>
                <a:spcPts val="4400"/>
              </a:lnSpc>
            </a:pPr>
            <a:endParaRPr lang="en-US" altLang="zh-CN" sz="3200" b="0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 defTabSz="712547">
              <a:lnSpc>
                <a:spcPts val="4320"/>
              </a:lnSpc>
            </a:pP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444342961"/>
              </p:ext>
            </p:extLst>
          </p:nvPr>
        </p:nvGraphicFramePr>
        <p:xfrm>
          <a:off x="893666" y="13525500"/>
          <a:ext cx="19639155" cy="646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Picture 2" descr="C:\Ada\PATpro\未标题-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1123958"/>
            <a:ext cx="2986203" cy="3181342"/>
          </a:xfrm>
          <a:prstGeom prst="rect">
            <a:avLst/>
          </a:prstGeom>
          <a:noFill/>
        </p:spPr>
      </p:pic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558800" y="5600700"/>
            <a:ext cx="9717088" cy="6172200"/>
          </a:xfrm>
          <a:prstGeom prst="roundRect">
            <a:avLst>
              <a:gd name="adj" fmla="val 5458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63094" tIns="31547" rIns="63094" bIns="31547"/>
          <a:lstStyle/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r>
              <a:rPr lang="en-US" altLang="zh-CN" sz="3200" b="0" dirty="0">
                <a:latin typeface="+mj-lt"/>
                <a:ea typeface="宋体" charset="-122"/>
              </a:rPr>
              <a:t/>
            </a:r>
            <a:br>
              <a:rPr lang="en-US" altLang="zh-CN" sz="3200" b="0" dirty="0">
                <a:latin typeface="+mj-lt"/>
                <a:ea typeface="宋体" charset="-122"/>
              </a:rPr>
            </a:br>
            <a:r>
              <a:rPr lang="en-US" sz="3200" b="0" dirty="0" smtClean="0">
                <a:latin typeface="+mj-lt"/>
              </a:rPr>
              <a:t>Binary Decision Diagram (BDD) based model checking is capable of verifying systems with a large number of states. </a:t>
            </a:r>
            <a:r>
              <a:rPr lang="en-US" sz="3200" b="0" dirty="0" smtClean="0">
                <a:latin typeface="+mj-lt"/>
              </a:rPr>
              <a:t>BDD is probably still the best choice for model checking. Implementing system verification methods based BDD is </a:t>
            </a:r>
            <a:r>
              <a:rPr lang="en-US" sz="3200" dirty="0" smtClean="0">
                <a:latin typeface="+mj-lt"/>
              </a:rPr>
              <a:t>HARD</a:t>
            </a:r>
            <a:r>
              <a:rPr lang="en-US" sz="3200" b="0" dirty="0" smtClean="0">
                <a:latin typeface="+mj-lt"/>
              </a:rPr>
              <a:t>!</a:t>
            </a:r>
          </a:p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r>
              <a:rPr lang="en-US" sz="3200" b="0" dirty="0" smtClean="0">
                <a:latin typeface="+mj-lt"/>
              </a:rPr>
              <a:t>Complex </a:t>
            </a:r>
            <a:r>
              <a:rPr lang="en-US" sz="3200" b="0" dirty="0" smtClean="0">
                <a:latin typeface="+mj-lt"/>
              </a:rPr>
              <a:t>systems are often hierarchical, where high level system components are composed by sub-components in many different </a:t>
            </a:r>
            <a:r>
              <a:rPr lang="en-US" sz="3200" b="0" dirty="0" smtClean="0">
                <a:latin typeface="+mj-lt"/>
              </a:rPr>
              <a:t>ways. </a:t>
            </a:r>
            <a:r>
              <a:rPr lang="en-US" sz="3200" b="0" dirty="0">
                <a:latin typeface="+mj-lt"/>
              </a:rPr>
              <a:t>We implemented a model checking framework to facilitate application of BDD technique for fully hierarchical systems.</a:t>
            </a:r>
          </a:p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endParaRPr lang="en-US" sz="3200" b="0" dirty="0" smtClean="0">
              <a:latin typeface="+mj-lt"/>
            </a:endParaRPr>
          </a:p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endParaRPr lang="en-US" sz="3200" b="0" dirty="0" smtClean="0">
              <a:latin typeface="+mj-lt"/>
            </a:endParaRPr>
          </a:p>
          <a:p>
            <a:pPr defTabSz="712547">
              <a:spcBef>
                <a:spcPct val="25000"/>
              </a:spcBef>
              <a:tabLst>
                <a:tab pos="717530" algn="l"/>
              </a:tabLst>
            </a:pPr>
            <a:endParaRPr lang="en-US" sz="3200" dirty="0">
              <a:latin typeface="+mj-lt"/>
            </a:endParaRPr>
          </a:p>
        </p:txBody>
      </p:sp>
      <p:sp>
        <p:nvSpPr>
          <p:cNvPr id="20" name="AutoShape 68"/>
          <p:cNvSpPr>
            <a:spLocks noChangeArrowheads="1"/>
          </p:cNvSpPr>
          <p:nvPr/>
        </p:nvSpPr>
        <p:spPr bwMode="auto">
          <a:xfrm>
            <a:off x="3606800" y="5219700"/>
            <a:ext cx="3505200" cy="685800"/>
          </a:xfrm>
          <a:prstGeom prst="hexagon">
            <a:avLst>
              <a:gd name="adj" fmla="val 30013"/>
              <a:gd name="vf" fmla="val 115470"/>
            </a:avLst>
          </a:prstGeom>
          <a:gradFill rotWithShape="1">
            <a:gsLst>
              <a:gs pos="0">
                <a:schemeClr val="hlink">
                  <a:gamma/>
                  <a:tint val="7372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27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094" tIns="31547" rIns="63094" bIns="31547" anchor="ctr"/>
          <a:lstStyle/>
          <a:p>
            <a:pPr defTabSz="3055938"/>
            <a:r>
              <a:rPr lang="en-US" altLang="zh-CN" sz="4000" b="0" dirty="0">
                <a:latin typeface="Impact" pitchFamily="34" charset="0"/>
                <a:ea typeface="宋体" charset="-122"/>
              </a:rPr>
              <a:t>Introduction</a:t>
            </a: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11150600" y="5600700"/>
            <a:ext cx="9717088" cy="6172200"/>
          </a:xfrm>
          <a:prstGeom prst="roundRect">
            <a:avLst>
              <a:gd name="adj" fmla="val 5458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lIns="63094" tIns="31547" rIns="63094" bIns="31547"/>
          <a:lstStyle/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endParaRPr lang="en-US" sz="3200" b="0" dirty="0" smtClean="0">
              <a:solidFill>
                <a:schemeClr val="tx1"/>
              </a:solidFill>
              <a:latin typeface="+mj-lt"/>
            </a:endParaRPr>
          </a:p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We provide a unified solution in the PAT framework so that complicated hierarchical systems modeled using compositional languages can be encoded and verified symbolically 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with minimum knowledge on BDD encoding and implementation.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3200" b="0" dirty="0" smtClean="0">
              <a:solidFill>
                <a:schemeClr val="tx1"/>
              </a:solidFill>
              <a:latin typeface="+mj-lt"/>
            </a:endParaRPr>
          </a:p>
          <a:p>
            <a:pPr algn="just" defTabSz="712547">
              <a:spcBef>
                <a:spcPct val="25000"/>
              </a:spcBef>
              <a:tabLst>
                <a:tab pos="717530" algn="l"/>
              </a:tabLst>
            </a:pP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We 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provide a novel library of symbolic encoding functions which covers 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more than </a:t>
            </a:r>
            <a:r>
              <a:rPr lang="en-US" sz="3200" dirty="0" smtClean="0">
                <a:solidFill>
                  <a:schemeClr val="tx1"/>
                </a:solidFill>
                <a:latin typeface="+mj-lt"/>
              </a:rPr>
              <a:t>30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common system composition functions, e.g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., choice, 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parallel, iteration, 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etc. We </a:t>
            </a:r>
            <a:r>
              <a:rPr lang="en-US" sz="3200" b="0" dirty="0" smtClean="0">
                <a:solidFill>
                  <a:schemeClr val="tx1"/>
                </a:solidFill>
                <a:latin typeface="+mj-lt"/>
              </a:rPr>
              <a:t>developed three symbolic model checkers based on our framework within months.</a:t>
            </a:r>
            <a:endParaRPr lang="en-US" sz="3200" b="0" dirty="0" smtClean="0">
              <a:latin typeface="+mj-lt"/>
            </a:endParaRPr>
          </a:p>
          <a:p>
            <a:pPr defTabSz="712547">
              <a:spcBef>
                <a:spcPct val="25000"/>
              </a:spcBef>
              <a:tabLst>
                <a:tab pos="717530" algn="l"/>
              </a:tabLst>
            </a:pPr>
            <a:endParaRPr lang="en-US" sz="3200" dirty="0">
              <a:latin typeface="+mj-lt"/>
            </a:endParaRPr>
          </a:p>
        </p:txBody>
      </p:sp>
      <p:sp>
        <p:nvSpPr>
          <p:cNvPr id="23" name="AutoShape 115"/>
          <p:cNvSpPr>
            <a:spLocks noChangeArrowheads="1"/>
          </p:cNvSpPr>
          <p:nvPr/>
        </p:nvSpPr>
        <p:spPr bwMode="auto">
          <a:xfrm>
            <a:off x="558800" y="12763500"/>
            <a:ext cx="20308888" cy="16916400"/>
          </a:xfrm>
          <a:prstGeom prst="roundRect">
            <a:avLst>
              <a:gd name="adj" fmla="val 5926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3094" tIns="31547" rIns="63094" bIns="31547" anchor="ctr"/>
          <a:lstStyle/>
          <a:p>
            <a:endParaRPr lang="zh-CN" altLang="en-US"/>
          </a:p>
        </p:txBody>
      </p:sp>
      <p:sp>
        <p:nvSpPr>
          <p:cNvPr id="24" name="AutoShape 116"/>
          <p:cNvSpPr>
            <a:spLocks noChangeArrowheads="1"/>
          </p:cNvSpPr>
          <p:nvPr/>
        </p:nvSpPr>
        <p:spPr bwMode="auto">
          <a:xfrm>
            <a:off x="4269143" y="12382500"/>
            <a:ext cx="11601985" cy="762000"/>
          </a:xfrm>
          <a:prstGeom prst="hexagon">
            <a:avLst>
              <a:gd name="adj" fmla="val 46819"/>
              <a:gd name="vf" fmla="val 115470"/>
            </a:avLst>
          </a:prstGeom>
          <a:gradFill rotWithShape="1">
            <a:gsLst>
              <a:gs pos="0">
                <a:schemeClr val="hlink">
                  <a:gamma/>
                  <a:tint val="7372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27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36000" tIns="31547" rIns="28800" bIns="31547" anchor="ctr"/>
          <a:lstStyle/>
          <a:p>
            <a:pPr defTabSz="3055938"/>
            <a:r>
              <a:rPr lang="en-US" altLang="zh-CN" sz="4400" b="0" dirty="0" smtClean="0">
                <a:latin typeface="Impact" pitchFamily="34" charset="0"/>
                <a:ea typeface="宋体" charset="-122"/>
              </a:rPr>
              <a:t>Implementation&amp; Evaluation</a:t>
            </a:r>
            <a:endParaRPr lang="en-US" altLang="zh-CN" sz="4400" b="0" dirty="0">
              <a:latin typeface="Impact" pitchFamily="34" charset="0"/>
              <a:ea typeface="宋体" charset="-122"/>
            </a:endParaRPr>
          </a:p>
        </p:txBody>
      </p:sp>
      <p:sp>
        <p:nvSpPr>
          <p:cNvPr id="28" name="AutoShape 68"/>
          <p:cNvSpPr>
            <a:spLocks noChangeArrowheads="1"/>
          </p:cNvSpPr>
          <p:nvPr/>
        </p:nvSpPr>
        <p:spPr bwMode="auto">
          <a:xfrm>
            <a:off x="14351000" y="5295900"/>
            <a:ext cx="3505200" cy="685800"/>
          </a:xfrm>
          <a:prstGeom prst="hexagon">
            <a:avLst>
              <a:gd name="adj" fmla="val 30013"/>
              <a:gd name="vf" fmla="val 115470"/>
            </a:avLst>
          </a:prstGeom>
          <a:gradFill rotWithShape="1">
            <a:gsLst>
              <a:gs pos="0">
                <a:schemeClr val="hlink">
                  <a:gamma/>
                  <a:tint val="7372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73725"/>
                  <a:invGamma/>
                </a:schemeClr>
              </a:gs>
            </a:gsLst>
            <a:lin ang="2700000" scaled="1"/>
          </a:gradFill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3094" tIns="31547" rIns="63094" bIns="31547" anchor="ctr"/>
          <a:lstStyle/>
          <a:p>
            <a:pPr defTabSz="3055938"/>
            <a:r>
              <a:rPr lang="en-US" altLang="zh-CN" sz="4000" b="0" dirty="0" smtClean="0">
                <a:latin typeface="Impact" pitchFamily="34" charset="0"/>
                <a:ea typeface="宋体" charset="-122"/>
              </a:rPr>
              <a:t>Approach</a:t>
            </a:r>
            <a:endParaRPr lang="en-US" altLang="zh-CN" sz="4000" b="0" dirty="0">
              <a:latin typeface="Impact" pitchFamily="34" charset="0"/>
              <a:ea typeface="宋体" charset="-122"/>
            </a:endParaRPr>
          </a:p>
        </p:txBody>
      </p:sp>
      <p:sp>
        <p:nvSpPr>
          <p:cNvPr id="29" name="Folded Corner 28"/>
          <p:cNvSpPr/>
          <p:nvPr/>
        </p:nvSpPr>
        <p:spPr bwMode="auto">
          <a:xfrm>
            <a:off x="558800" y="30518100"/>
            <a:ext cx="20308889" cy="986165"/>
          </a:xfrm>
          <a:prstGeom prst="foldedCorner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  <p:txBody>
          <a:bodyPr vert="horz" wrap="square" lIns="63094" tIns="31547" rIns="63094" bIns="31547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5400" b="0" dirty="0">
                <a:solidFill>
                  <a:schemeClr val="bg1"/>
                </a:solidFill>
                <a:latin typeface="Gabriola" pitchFamily="82" charset="0"/>
                <a:cs typeface="Calibri" pitchFamily="34" charset="0"/>
              </a:rPr>
              <a:t>Website: </a:t>
            </a:r>
            <a:r>
              <a:rPr lang="en-US" sz="5400" b="0" u="sng" dirty="0">
                <a:solidFill>
                  <a:schemeClr val="bg1"/>
                </a:solidFill>
                <a:latin typeface="Gabriola" pitchFamily="82" charset="0"/>
                <a:cs typeface="Calibri" pitchFamily="34" charset="0"/>
                <a:hlinkClick r:id="rId4"/>
              </a:rPr>
              <a:t>http://</a:t>
            </a:r>
            <a:r>
              <a:rPr lang="en-US" sz="5400" b="0" u="sng" dirty="0" smtClean="0">
                <a:solidFill>
                  <a:schemeClr val="bg1"/>
                </a:solidFill>
                <a:latin typeface="Gabriola" pitchFamily="82" charset="0"/>
                <a:cs typeface="Calibri" pitchFamily="34" charset="0"/>
                <a:hlinkClick r:id="rId4"/>
              </a:rPr>
              <a:t>www.patroot.com</a:t>
            </a:r>
            <a:r>
              <a:rPr lang="zh-CN" altLang="en-US" sz="5400" b="0" dirty="0">
                <a:solidFill>
                  <a:schemeClr val="bg1"/>
                </a:solidFill>
                <a:latin typeface="Gabriola" pitchFamily="82" charset="0"/>
                <a:cs typeface="Calibri" pitchFamily="34" charset="0"/>
              </a:rPr>
              <a:t> </a:t>
            </a:r>
            <a:r>
              <a:rPr lang="zh-CN" altLang="en-US" sz="5400" b="0" dirty="0" smtClean="0">
                <a:solidFill>
                  <a:schemeClr val="bg1"/>
                </a:solidFill>
                <a:latin typeface="Gabriola" pitchFamily="82" charset="0"/>
                <a:cs typeface="Calibri" pitchFamily="34" charset="0"/>
              </a:rPr>
              <a:t>                                                          </a:t>
            </a:r>
            <a:r>
              <a:rPr lang="en-US" sz="5400" b="0" dirty="0" smtClean="0">
                <a:solidFill>
                  <a:schemeClr val="bg1"/>
                </a:solidFill>
                <a:latin typeface="Gabriola" pitchFamily="82" charset="0"/>
                <a:cs typeface="Calibri" pitchFamily="34" charset="0"/>
              </a:rPr>
              <a:t>Email</a:t>
            </a:r>
            <a:r>
              <a:rPr lang="en-US" sz="5400" b="0" dirty="0" smtClean="0">
                <a:solidFill>
                  <a:schemeClr val="bg1"/>
                </a:solidFill>
                <a:latin typeface="Gabriola" pitchFamily="82" charset="0"/>
                <a:cs typeface="Calibri" pitchFamily="34" charset="0"/>
              </a:rPr>
              <a:t>: pat@comp.nus.edu.sg</a:t>
            </a:r>
          </a:p>
        </p:txBody>
      </p:sp>
      <p:pic>
        <p:nvPicPr>
          <p:cNvPr id="22" name="Picture 5" descr="D:\Study\PAT3 Manual\5 Developer Guide\images\Architectu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29" y="21297899"/>
            <a:ext cx="19648471" cy="807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4729" y="20251921"/>
            <a:ext cx="19648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 BDD library is part of the PAT framework.</a:t>
            </a:r>
            <a:endParaRPr lang="en-SG" sz="3200" dirty="0">
              <a:latin typeface="+mj-lt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14d">
  <a:themeElements>
    <a:clrScheme name="cdb2004214d 2">
      <a:dk1>
        <a:srgbClr val="969696"/>
      </a:dk1>
      <a:lt1>
        <a:srgbClr val="FFFFFF"/>
      </a:lt1>
      <a:dk2>
        <a:srgbClr val="003399"/>
      </a:dk2>
      <a:lt2>
        <a:srgbClr val="85D9F7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cdb2004214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00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63094" tIns="31547" rIns="63094" bIns="31547" numCol="1" anchor="ctr" anchorCtr="0" compatLnSpc="1">
        <a:prstTxWarp prst="textNoShape">
          <a:avLst/>
        </a:prstTxWarp>
      </a:bodyPr>
      <a:lstStyle>
        <a:defPPr marL="0" marR="0" indent="0" algn="ctr" defTabSz="3055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0066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63094" tIns="31547" rIns="63094" bIns="31547" numCol="1" anchor="ctr" anchorCtr="0" compatLnSpc="1">
        <a:prstTxWarp prst="textNoShape">
          <a:avLst/>
        </a:prstTxWarp>
      </a:bodyPr>
      <a:lstStyle>
        <a:defPPr marL="0" marR="0" indent="0" algn="ctr" defTabSz="3055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7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cdb2004214d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2004214d 2">
        <a:dk1>
          <a:srgbClr val="969696"/>
        </a:dk1>
        <a:lt1>
          <a:srgbClr val="FFFFFF"/>
        </a:lt1>
        <a:dk2>
          <a:srgbClr val="003399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2004214d 3">
        <a:dk1>
          <a:srgbClr val="969696"/>
        </a:dk1>
        <a:lt1>
          <a:srgbClr val="FFFFFF"/>
        </a:lt1>
        <a:dk2>
          <a:srgbClr val="331A82"/>
        </a:dk2>
        <a:lt2>
          <a:srgbClr val="CFB5F5"/>
        </a:lt2>
        <a:accent1>
          <a:srgbClr val="557FE7"/>
        </a:accent1>
        <a:accent2>
          <a:srgbClr val="218CB7"/>
        </a:accent2>
        <a:accent3>
          <a:srgbClr val="ADABC1"/>
        </a:accent3>
        <a:accent4>
          <a:srgbClr val="DADADA"/>
        </a:accent4>
        <a:accent5>
          <a:srgbClr val="B4C0F1"/>
        </a:accent5>
        <a:accent6>
          <a:srgbClr val="1D7EA6"/>
        </a:accent6>
        <a:hlink>
          <a:srgbClr val="7B2B9B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cdb2004214d</Template>
  <TotalTime>1979</TotalTime>
  <Words>132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cdb2004214d</vt:lpstr>
      <vt:lpstr>PowerPoint Presentation</vt:lpstr>
    </vt:vector>
  </TitlesOfParts>
  <Company>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u0308018</dc:creator>
  <cp:lastModifiedBy>sunjun</cp:lastModifiedBy>
  <cp:revision>302</cp:revision>
  <dcterms:created xsi:type="dcterms:W3CDTF">2007-04-11T06:01:29Z</dcterms:created>
  <dcterms:modified xsi:type="dcterms:W3CDTF">2011-11-01T13:56:15Z</dcterms:modified>
</cp:coreProperties>
</file>