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773" r:id="rId2"/>
  </p:sldMasterIdLst>
  <p:notesMasterIdLst>
    <p:notesMasterId r:id="rId20"/>
  </p:notesMasterIdLst>
  <p:handoutMasterIdLst>
    <p:handoutMasterId r:id="rId21"/>
  </p:handoutMasterIdLst>
  <p:sldIdLst>
    <p:sldId id="256" r:id="rId3"/>
    <p:sldId id="324" r:id="rId4"/>
    <p:sldId id="289" r:id="rId5"/>
    <p:sldId id="339" r:id="rId6"/>
    <p:sldId id="293" r:id="rId7"/>
    <p:sldId id="290" r:id="rId8"/>
    <p:sldId id="291" r:id="rId9"/>
    <p:sldId id="340" r:id="rId10"/>
    <p:sldId id="343" r:id="rId11"/>
    <p:sldId id="341" r:id="rId12"/>
    <p:sldId id="342" r:id="rId13"/>
    <p:sldId id="345" r:id="rId14"/>
    <p:sldId id="346" r:id="rId15"/>
    <p:sldId id="347" r:id="rId16"/>
    <p:sldId id="349" r:id="rId17"/>
    <p:sldId id="348" r:id="rId18"/>
    <p:sldId id="350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66"/>
    <a:srgbClr val="FF3399"/>
    <a:srgbClr val="5F5F5F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7" autoAdjust="0"/>
    <p:restoredTop sz="89801" autoAdjust="0"/>
  </p:normalViewPr>
  <p:slideViewPr>
    <p:cSldViewPr>
      <p:cViewPr>
        <p:scale>
          <a:sx n="90" d="100"/>
          <a:sy n="90" d="100"/>
        </p:scale>
        <p:origin x="-528" y="-534"/>
      </p:cViewPr>
      <p:guideLst>
        <p:guide orient="horz" pos="1536"/>
        <p:guide pos="960"/>
      </p:guideLst>
    </p:cSldViewPr>
  </p:slideViewPr>
  <p:outlineViewPr>
    <p:cViewPr>
      <p:scale>
        <a:sx n="33" d="100"/>
        <a:sy n="33" d="100"/>
      </p:scale>
      <p:origin x="48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6B99CF5-A6F6-4D4A-9171-741532C19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E2796EC8-CE0F-4E9B-A1D5-B4294EA512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5199063"/>
            <a:ext cx="231775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25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49275" y="1376363"/>
            <a:ext cx="8097838" cy="15811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94427-0F5E-4416-A7CB-D247458D91E8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609600"/>
            <a:ext cx="20002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8483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06EB-35EB-46E8-BEEF-8E1D61C82268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cifair_fro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>
              <a:defRPr/>
            </a:pPr>
            <a:fld id="{5931D68F-71A5-49C0-A844-8AC892B35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0E0B-275E-4CCF-9DD4-0AFFB33F307B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7D0F62BA-528A-4DD8-B1A5-20EEA374516F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3B26DBCB-8BF9-4F6C-A1D4-8693140767A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B00804B9-A6FD-4146-A3D0-4CDE1175000F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6E982828-FA22-486C-A7B7-0727184A39E3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CFB3E78F-EC7F-45B1-8EAF-06AA1B716EB8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C46844B1-249D-4D41-AB00-BDB6FED2C9E1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95A06-9A41-4640-9BFB-16D3D009AB32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8E7686E1-B32B-413D-A05C-02B0621EDBC4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88953084-4980-4861-B017-0755ED6AA566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E481F3D1-6EE0-4963-9CD4-8A27E861BC5F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9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BDBF3611-7DCE-4FBC-9853-B9CCD07A31D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1BDA-EC5F-4B30-810F-52485A692FF4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BBB9-B40C-4C09-BE34-4926519C773D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F2F8-F259-40A5-A811-2DC89B5D00C7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96C7-83F6-41DA-A4FC-29C3255F90F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ABDA-0FF6-4BA5-BA63-2E14C1BBB31D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21D5-3B6D-481A-8A60-BBEF54249A5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F29E-AF69-4756-BB4C-4D8B1E52684C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632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3" rIns="91408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 Click to edit Master text styles</a:t>
            </a:r>
          </a:p>
          <a:p>
            <a:pPr lvl="1"/>
            <a:r>
              <a:rPr lang="en-GB" altLang="zh-CN" smtClean="0"/>
              <a:t> Second level</a:t>
            </a:r>
          </a:p>
          <a:p>
            <a:pPr lvl="2"/>
            <a:r>
              <a:rPr lang="en-GB" altLang="zh-CN" smtClean="0"/>
              <a:t> Third level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0863" y="63341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900">
                <a:solidFill>
                  <a:srgbClr val="003399"/>
                </a:solidFill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2613" y="6334125"/>
            <a:ext cx="19034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rgbClr val="003399"/>
                </a:solidFill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fld id="{CA3CEDB9-D36D-434F-A991-4FA65349A5A9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0" y="0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3341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>
                <a:solidFill>
                  <a:srgbClr val="333399"/>
                </a:solidFill>
                <a:latin typeface="Times" pitchFamily="18" charset="0"/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pic>
        <p:nvPicPr>
          <p:cNvPr id="35849" name="Picture 10" descr="full colou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3800" y="374650"/>
            <a:ext cx="1244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+mj-lt"/>
          <a:ea typeface="+mj-ea"/>
          <a:cs typeface="SimSun" pitchFamily="2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400">
          <a:solidFill>
            <a:srgbClr val="003399"/>
          </a:solidFill>
          <a:latin typeface="+mn-lt"/>
          <a:ea typeface="+mn-ea"/>
          <a:cs typeface="SimSun" pitchFamily="2" charset="-122"/>
        </a:defRPr>
      </a:lvl1pPr>
      <a:lvl2pPr marL="338138" indent="47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3399"/>
          </a:solidFill>
          <a:latin typeface="+mn-lt"/>
          <a:ea typeface="+mn-ea"/>
          <a:cs typeface="SimSun" pitchFamily="2" charset="-122"/>
        </a:defRPr>
      </a:lvl2pPr>
      <a:lvl3pPr marL="681038" indent="2333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>
          <a:solidFill>
            <a:schemeClr val="accent2"/>
          </a:solidFill>
          <a:latin typeface="+mn-lt"/>
          <a:ea typeface="+mn-ea"/>
          <a:cs typeface="SimSun" pitchFamily="2" charset="-122"/>
        </a:defRPr>
      </a:lvl3pPr>
      <a:lvl4pPr marL="1030288" indent="6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 i="1">
          <a:solidFill>
            <a:srgbClr val="003399"/>
          </a:solidFill>
          <a:latin typeface="+mn-lt"/>
          <a:ea typeface="+mn-ea"/>
          <a:cs typeface="SimSun" pitchFamily="2" charset="-122"/>
        </a:defRPr>
      </a:lvl4pPr>
      <a:lvl5pPr marL="1374775" indent="4540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SimSun" pitchFamily="2" charset="-122"/>
        </a:defRPr>
      </a:lvl5pPr>
      <a:lvl6pPr marL="18319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6pPr>
      <a:lvl7pPr marL="22891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7pPr>
      <a:lvl8pPr marL="27463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8pPr>
      <a:lvl9pPr marL="32035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34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+mn-ea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333399"/>
                </a:solidFill>
                <a:ea typeface="+mn-ea"/>
                <a:cs typeface="Arial Unicode MS" pitchFamily="34" charset="-122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+mn-ea"/>
                <a:cs typeface="Arial Unicode MS" pitchFamily="34" charset="-122"/>
              </a:defRPr>
            </a:lvl1pPr>
          </a:lstStyle>
          <a:p>
            <a:pPr>
              <a:defRPr/>
            </a:pPr>
            <a:fld id="{E8A6E9E4-6882-4095-BA14-678C1C010B4C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  <p:grpSp>
        <p:nvGrpSpPr>
          <p:cNvPr id="1434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ea typeface="+mn-ea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ea typeface="+mn-ea"/>
                <a:cs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at.comp.nus.edu.sg/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/>
              <a:t>Verifying Stateful Timed CSP using Implicit Clocks and Zone Abstraction</a:t>
            </a:r>
            <a:endParaRPr lang="en-US" sz="3500" dirty="0"/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en-US" sz="1800" u="sng" dirty="0" smtClean="0"/>
              <a:t>Jun Sun</a:t>
            </a:r>
            <a:r>
              <a:rPr lang="en-US" sz="1800" dirty="0" smtClean="0"/>
              <a:t>, Yang Liu, Jin Song Dong and Xian Zhang </a:t>
            </a:r>
          </a:p>
          <a:p>
            <a:pPr marR="0" eaLnBrk="1" hangingPunct="1"/>
            <a:r>
              <a:rPr lang="en-US" sz="1800" dirty="0" smtClean="0"/>
              <a:t>School of Computing</a:t>
            </a:r>
          </a:p>
          <a:p>
            <a:pPr marR="0" eaLnBrk="1" hangingPunct="1"/>
            <a:r>
              <a:rPr lang="en-US" sz="1800" dirty="0" smtClean="0"/>
              <a:t>National University of Singapore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&lt;t1,t2,t3,…&gt; is a list of fresh clocks</a:t>
            </a:r>
          </a:p>
          <a:p>
            <a:r>
              <a:rPr lang="en-US" dirty="0" smtClean="0"/>
              <a:t>Assume a model ({}, {}, P) where P is defined as follows,</a:t>
            </a:r>
          </a:p>
          <a:p>
            <a:pPr lvl="1"/>
            <a:r>
              <a:rPr lang="en-US" dirty="0" smtClean="0"/>
              <a:t>P = (a -&gt; Wait[5]; b -&gt; Stop) interrupt[3] c -&gt; Stop</a:t>
            </a:r>
          </a:p>
          <a:p>
            <a:pPr lvl="1"/>
            <a:r>
              <a:rPr lang="en-US" dirty="0" smtClean="0"/>
              <a:t>Event b will never occur!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10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5" name="Picture 4" descr="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448175"/>
            <a:ext cx="5715000" cy="6572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 smtClean="0"/>
              <a:t>check if a clock is needed, if yes introduce a clock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 smtClean="0"/>
              <a:t>apply firing rules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en-US" dirty="0" smtClean="0"/>
              <a:t>By rule ait1: event a occurs 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endParaRPr lang="en-US" dirty="0" smtClean="0"/>
          </a:p>
          <a:p>
            <a:pPr marL="547687" lvl="2" indent="-273050">
              <a:buClr>
                <a:srgbClr val="0BD0D9"/>
              </a:buClr>
              <a:buSzPct val="95000"/>
            </a:pPr>
            <a:endParaRPr 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 smtClean="0"/>
              <a:t>check </a:t>
            </a:r>
            <a:r>
              <a:rPr lang="en-US" dirty="0" smtClean="0"/>
              <a:t>if a clock should </a:t>
            </a:r>
            <a:r>
              <a:rPr lang="en-US" dirty="0" smtClean="0"/>
              <a:t>be de-activated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11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6019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Process: (a </a:t>
            </a:r>
            <a:r>
              <a:rPr lang="en-US" dirty="0" smtClean="0"/>
              <a:t>-&gt; Wait[5]; b -&gt; Stop) interrupt[3] </a:t>
            </a:r>
            <a:r>
              <a:rPr lang="en-US" dirty="0" smtClean="0">
                <a:solidFill>
                  <a:srgbClr val="FF0000"/>
                </a:solidFill>
              </a:rPr>
              <a:t>_t1 </a:t>
            </a:r>
            <a:r>
              <a:rPr lang="en-US" dirty="0" smtClean="0"/>
              <a:t>c -&gt; </a:t>
            </a:r>
            <a:r>
              <a:rPr lang="en-US" dirty="0" smtClean="0"/>
              <a:t>Stop</a:t>
            </a:r>
          </a:p>
          <a:p>
            <a:pPr marL="0" lvl="2"/>
            <a:r>
              <a:rPr lang="en-US" dirty="0" smtClean="0"/>
              <a:t>Zone: </a:t>
            </a:r>
            <a:r>
              <a:rPr lang="en-US" dirty="0" smtClean="0">
                <a:solidFill>
                  <a:srgbClr val="FF0000"/>
                </a:solidFill>
              </a:rPr>
              <a:t>t1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47800" y="4114800"/>
            <a:ext cx="6019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Process: (Wait[5</a:t>
            </a:r>
            <a:r>
              <a:rPr lang="en-US" dirty="0" smtClean="0"/>
              <a:t>]; b -&gt; Stop) interrupt[3] </a:t>
            </a:r>
            <a:r>
              <a:rPr lang="en-US" dirty="0" smtClean="0">
                <a:solidFill>
                  <a:srgbClr val="FF0000"/>
                </a:solidFill>
              </a:rPr>
              <a:t>_t1 </a:t>
            </a:r>
            <a:r>
              <a:rPr lang="en-US" dirty="0" smtClean="0"/>
              <a:t>c -&gt; </a:t>
            </a:r>
            <a:r>
              <a:rPr lang="en-US" dirty="0" smtClean="0"/>
              <a:t>Stop</a:t>
            </a:r>
          </a:p>
          <a:p>
            <a:pPr marL="0" lvl="2"/>
            <a:r>
              <a:rPr lang="en-US" dirty="0" smtClean="0"/>
              <a:t>Zone: </a:t>
            </a:r>
            <a:r>
              <a:rPr lang="en-US" dirty="0" smtClean="0">
                <a:solidFill>
                  <a:srgbClr val="FF0000"/>
                </a:solidFill>
              </a:rPr>
              <a:t>0&lt;= t1 &lt;=3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dirty="0" smtClean="0"/>
              <a:t>if a clock is needed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 smtClean="0"/>
              <a:t>apply </a:t>
            </a:r>
            <a:r>
              <a:rPr lang="en-US" dirty="0" smtClean="0"/>
              <a:t>firing rules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en-US" dirty="0" smtClean="0"/>
              <a:t>By rule </a:t>
            </a:r>
            <a:r>
              <a:rPr lang="en-US" dirty="0" smtClean="0"/>
              <a:t>ade1</a:t>
            </a:r>
            <a:r>
              <a:rPr lang="en-US" dirty="0" smtClean="0"/>
              <a:t>: event </a:t>
            </a:r>
            <a:r>
              <a:rPr lang="en-US" dirty="0" smtClean="0"/>
              <a:t>tau (due to Wait[5]) </a:t>
            </a:r>
            <a:r>
              <a:rPr lang="en-US" dirty="0" smtClean="0"/>
              <a:t>occurs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12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514600"/>
            <a:ext cx="6019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Process: (Wait[5]</a:t>
            </a:r>
            <a:r>
              <a:rPr lang="en-US" dirty="0" smtClean="0">
                <a:solidFill>
                  <a:srgbClr val="FF0000"/>
                </a:solidFill>
              </a:rPr>
              <a:t>_t2</a:t>
            </a:r>
            <a:r>
              <a:rPr lang="en-US" dirty="0" smtClean="0"/>
              <a:t>; </a:t>
            </a:r>
            <a:r>
              <a:rPr lang="en-US" dirty="0" smtClean="0"/>
              <a:t>b -&gt; Stop) interrupt[3] </a:t>
            </a:r>
            <a:r>
              <a:rPr lang="en-US" dirty="0" smtClean="0">
                <a:solidFill>
                  <a:srgbClr val="FF0000"/>
                </a:solidFill>
              </a:rPr>
              <a:t>_t1 </a:t>
            </a:r>
            <a:r>
              <a:rPr lang="en-US" dirty="0" smtClean="0"/>
              <a:t>c -&gt; </a:t>
            </a:r>
            <a:r>
              <a:rPr lang="en-US" dirty="0" smtClean="0"/>
              <a:t>Stop</a:t>
            </a:r>
          </a:p>
          <a:p>
            <a:pPr marL="0" lvl="2"/>
            <a:r>
              <a:rPr lang="en-US" dirty="0" smtClean="0"/>
              <a:t>Zone: </a:t>
            </a:r>
            <a:r>
              <a:rPr lang="en-US" dirty="0" smtClean="0">
                <a:solidFill>
                  <a:srgbClr val="FF0000"/>
                </a:solidFill>
              </a:rPr>
              <a:t>0&lt;= t1 &lt;=3 &amp;&amp; t2 = 0 &amp;&amp; 0&lt;= t1-t2 &lt;= 3 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447800" y="4191000"/>
            <a:ext cx="6019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Process: b </a:t>
            </a:r>
            <a:r>
              <a:rPr lang="en-US" dirty="0" smtClean="0"/>
              <a:t>-&gt; </a:t>
            </a:r>
            <a:r>
              <a:rPr lang="en-US" dirty="0" smtClean="0"/>
              <a:t>Stop </a:t>
            </a:r>
            <a:r>
              <a:rPr lang="en-US" dirty="0" smtClean="0"/>
              <a:t>interrupt[3] </a:t>
            </a:r>
            <a:r>
              <a:rPr lang="en-US" dirty="0" smtClean="0">
                <a:solidFill>
                  <a:srgbClr val="FF0000"/>
                </a:solidFill>
              </a:rPr>
              <a:t>_t1 </a:t>
            </a:r>
            <a:r>
              <a:rPr lang="en-US" dirty="0" smtClean="0"/>
              <a:t>c -&gt; </a:t>
            </a:r>
            <a:r>
              <a:rPr lang="en-US" dirty="0" smtClean="0"/>
              <a:t>Stop</a:t>
            </a:r>
          </a:p>
          <a:p>
            <a:pPr marL="0" lvl="2"/>
            <a:r>
              <a:rPr lang="en-US" dirty="0" smtClean="0"/>
              <a:t>Zone: </a:t>
            </a:r>
            <a:r>
              <a:rPr lang="en-US" dirty="0" smtClean="0">
                <a:solidFill>
                  <a:srgbClr val="FF0000"/>
                </a:solidFill>
              </a:rPr>
              <a:t>0&lt;= t1 &lt;=3 &amp;&amp; t2 = 5 &amp;&amp; 0&lt;= t1-t2 &lt;= 3 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</a:t>
            </a:r>
            <a:endParaRPr lang="en-US" dirty="0"/>
          </a:p>
        </p:txBody>
      </p:sp>
      <p:pic>
        <p:nvPicPr>
          <p:cNvPr id="5" name="Content Placeholder 4" descr="db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62553"/>
            <a:ext cx="8229600" cy="29346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13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abstract transition system </a:t>
            </a:r>
            <a:r>
              <a:rPr lang="en-US" i="1" dirty="0" smtClean="0"/>
              <a:t>time abstract bi-simulates</a:t>
            </a:r>
            <a:r>
              <a:rPr lang="en-US" dirty="0" smtClean="0"/>
              <a:t> the concrete transition system.</a:t>
            </a:r>
          </a:p>
          <a:p>
            <a:pPr lvl="1"/>
            <a:r>
              <a:rPr lang="en-US" dirty="0" smtClean="0"/>
              <a:t>LTL-X model checking is sound and complete.</a:t>
            </a:r>
          </a:p>
          <a:p>
            <a:pPr lvl="1"/>
            <a:r>
              <a:rPr lang="en-US" dirty="0" smtClean="0"/>
              <a:t>Trace (or stable failures, failure/divergence) refinement checking is sound and complete.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14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Refinement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951037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MutualExclusion</a:t>
            </a:r>
            <a:r>
              <a:rPr lang="en-US" sz="2000" dirty="0" smtClean="0"/>
              <a:t> </a:t>
            </a:r>
            <a:r>
              <a:rPr lang="en-US" sz="2000" dirty="0" smtClean="0"/>
              <a:t>= Relevant ||| Irrelevant;</a:t>
            </a:r>
          </a:p>
          <a:p>
            <a:pPr>
              <a:buNone/>
            </a:pPr>
            <a:r>
              <a:rPr lang="en-US" sz="2000" dirty="0" smtClean="0"/>
              <a:t>Relevant = cs.0 -&gt; exit.0 -&gt; Relevant [] cs.1 -&gt; exit.1 -&gt; Relevant;</a:t>
            </a:r>
          </a:p>
          <a:p>
            <a:pPr>
              <a:buNone/>
            </a:pPr>
            <a:r>
              <a:rPr lang="en-US" sz="2000" dirty="0" smtClean="0"/>
              <a:t>Irrelevant = update.0 -&gt; Irrelevant [] update.1 -&gt; Irrelevant</a:t>
            </a:r>
            <a:r>
              <a:rPr lang="en-US" sz="2000" dirty="0" smtClean="0"/>
              <a:t>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#assert </a:t>
            </a:r>
            <a:r>
              <a:rPr lang="en-US" sz="2000" dirty="0" err="1" smtClean="0"/>
              <a:t>FischersProtocol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refines</a:t>
            </a:r>
            <a:r>
              <a:rPr lang="en-US" sz="2000" dirty="0" smtClean="0"/>
              <a:t> </a:t>
            </a:r>
            <a:r>
              <a:rPr lang="en-US" sz="2000" dirty="0" err="1" smtClean="0"/>
              <a:t>MutualExclusion</a:t>
            </a:r>
            <a:r>
              <a:rPr lang="en-US" sz="2000" dirty="0" smtClean="0"/>
              <a:t>;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15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4114800"/>
            <a:ext cx="5181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&lt;…, cs.0, cs.1, …&gt; or &lt;…, cs.1, </a:t>
            </a:r>
            <a:r>
              <a:rPr lang="en-US" dirty="0" err="1" smtClean="0"/>
              <a:t>cs.o</a:t>
            </a:r>
            <a:r>
              <a:rPr lang="en-US" dirty="0" smtClean="0"/>
              <a:t>, …&gt; is NOT a trace</a:t>
            </a:r>
          </a:p>
          <a:p>
            <a:r>
              <a:rPr lang="en-US" dirty="0" smtClean="0"/>
              <a:t>o</a:t>
            </a:r>
            <a:r>
              <a:rPr lang="en-US" dirty="0" smtClean="0"/>
              <a:t>f </a:t>
            </a:r>
            <a:r>
              <a:rPr lang="en-US" dirty="0" smtClean="0"/>
              <a:t>process </a:t>
            </a:r>
            <a:r>
              <a:rPr lang="en-US" dirty="0" err="1" smtClean="0"/>
              <a:t>MutualExclusion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5" name="Content Placeholder 4" descr="ex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8047" y="1935163"/>
            <a:ext cx="5467906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16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 for verifying real-time systems </a:t>
            </a:r>
          </a:p>
          <a:p>
            <a:pPr lvl="1"/>
            <a:r>
              <a:rPr lang="en-US" dirty="0" smtClean="0">
                <a:hlinkClick r:id="rId2"/>
              </a:rPr>
              <a:t>http://pat.comp.nus.edu.sg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Future works</a:t>
            </a:r>
          </a:p>
          <a:p>
            <a:pPr lvl="1"/>
            <a:r>
              <a:rPr lang="en-US" dirty="0" smtClean="0"/>
              <a:t>Timed refinement checking (DONE!)</a:t>
            </a:r>
            <a:endParaRPr lang="en-US" dirty="0" smtClean="0"/>
          </a:p>
          <a:p>
            <a:pPr lvl="1"/>
            <a:r>
              <a:rPr lang="en-US" dirty="0" smtClean="0"/>
              <a:t>Probabilistic model checking in PAT </a:t>
            </a:r>
            <a:r>
              <a:rPr lang="en-US" dirty="0" smtClean="0"/>
              <a:t>(Partially DONE)</a:t>
            </a:r>
          </a:p>
          <a:p>
            <a:pPr lvl="1"/>
            <a:r>
              <a:rPr lang="en-US" dirty="0" smtClean="0"/>
              <a:t>Symmetry reduction (ONGOING)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17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PAT for Verifying Real-time Systems</a:t>
            </a:r>
          </a:p>
          <a:p>
            <a:pPr algn="ctr"/>
            <a:r>
              <a:rPr lang="en-US" dirty="0" smtClean="0"/>
              <a:t>Demonstration</a:t>
            </a:r>
          </a:p>
          <a:p>
            <a:pPr algn="ctr"/>
            <a:r>
              <a:rPr lang="en-US" dirty="0" smtClean="0"/>
              <a:t>http://pat.comp.nus.edu.sg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system modeling and verification is dominated by Timed Automata</a:t>
            </a:r>
          </a:p>
          <a:p>
            <a:pPr lvl="1"/>
            <a:r>
              <a:rPr lang="en-US" dirty="0" smtClean="0"/>
              <a:t>UPPAAL, KRONOS, RED, etc.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High-level requirements are often stated in terms of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eadline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imeout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imed interrupt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language for modeling compositional real-time systems using implicit clocks.</a:t>
            </a:r>
          </a:p>
          <a:p>
            <a:pPr lvl="1"/>
            <a:r>
              <a:rPr lang="en-US" dirty="0" smtClean="0"/>
              <a:t>CSP + Data + Real-time</a:t>
            </a:r>
          </a:p>
          <a:p>
            <a:endParaRPr lang="en-US" dirty="0" smtClean="0"/>
          </a:p>
          <a:p>
            <a:r>
              <a:rPr lang="en-US" dirty="0" smtClean="0"/>
              <a:t>A method for abstracting and verifying the models.</a:t>
            </a:r>
          </a:p>
          <a:p>
            <a:pPr lvl="1"/>
            <a:r>
              <a:rPr lang="en-US" dirty="0" smtClean="0"/>
              <a:t>Zone abstraction</a:t>
            </a:r>
          </a:p>
          <a:p>
            <a:pPr lvl="1"/>
            <a:r>
              <a:rPr lang="en-US" dirty="0" smtClean="0"/>
              <a:t>LTL and </a:t>
            </a:r>
            <a:r>
              <a:rPr lang="en-US" smtClean="0"/>
              <a:t>r</a:t>
            </a:r>
            <a:r>
              <a:rPr lang="en-US" smtClean="0"/>
              <a:t>efinement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model is a 3-tuple (</a:t>
            </a:r>
            <a:r>
              <a:rPr lang="en-US" dirty="0" err="1" smtClean="0"/>
              <a:t>Var</a:t>
            </a:r>
            <a:r>
              <a:rPr lang="en-US" dirty="0" smtClean="0"/>
              <a:t>, init, P).</a:t>
            </a:r>
          </a:p>
          <a:p>
            <a:r>
              <a:rPr lang="en-US" dirty="0" smtClean="0"/>
              <a:t>A timed process P is defined by</a:t>
            </a:r>
            <a:endParaRPr lang="en-US" dirty="0"/>
          </a:p>
          <a:p>
            <a:pPr lvl="1"/>
            <a:r>
              <a:rPr lang="en-US" dirty="0" smtClean="0"/>
              <a:t>Stop, Skip, e -&gt; P</a:t>
            </a:r>
            <a:endParaRPr lang="en-US" dirty="0" smtClean="0"/>
          </a:p>
          <a:p>
            <a:pPr lvl="1"/>
            <a:r>
              <a:rPr lang="en-US" dirty="0" smtClean="0"/>
              <a:t>if b then P else Q, P [] Q, P &lt;&gt; Q </a:t>
            </a:r>
          </a:p>
          <a:p>
            <a:pPr lvl="1"/>
            <a:r>
              <a:rPr lang="en-US" dirty="0" smtClean="0"/>
              <a:t>P; Q, P || Q, P interrupt Q</a:t>
            </a:r>
          </a:p>
          <a:p>
            <a:pPr lvl="1"/>
            <a:r>
              <a:rPr lang="en-US" dirty="0" smtClean="0"/>
              <a:t>P = Q</a:t>
            </a:r>
          </a:p>
          <a:p>
            <a:pPr lvl="1"/>
            <a:r>
              <a:rPr lang="en-US" dirty="0" smtClean="0"/>
              <a:t>Wait[d], P timeout[d] Q, P interrupt[d] Q</a:t>
            </a:r>
          </a:p>
          <a:p>
            <a:pPr lvl="1"/>
            <a:r>
              <a:rPr lang="en-US" dirty="0" smtClean="0"/>
              <a:t>P deadline[d], P within[d]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5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#define N 4</a:t>
            </a:r>
            <a:r>
              <a:rPr lang="en-US" sz="2000" dirty="0" smtClean="0"/>
              <a:t>; #</a:t>
            </a:r>
            <a:r>
              <a:rPr lang="en-US" sz="2000" dirty="0" smtClean="0"/>
              <a:t>define Delta 3</a:t>
            </a:r>
            <a:r>
              <a:rPr lang="en-US" sz="2000" dirty="0" smtClean="0"/>
              <a:t>; #</a:t>
            </a:r>
            <a:r>
              <a:rPr lang="en-US" sz="2000" dirty="0" smtClean="0"/>
              <a:t>define Epsilon 4</a:t>
            </a:r>
            <a:r>
              <a:rPr lang="en-US" sz="2000" dirty="0" smtClean="0"/>
              <a:t>; #</a:t>
            </a:r>
            <a:r>
              <a:rPr lang="en-US" sz="2000" dirty="0" smtClean="0"/>
              <a:t>define Idle -1;</a:t>
            </a:r>
          </a:p>
          <a:p>
            <a:pPr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/>
              <a:t>x = </a:t>
            </a:r>
            <a:r>
              <a:rPr lang="en-US" sz="2000" dirty="0" smtClean="0"/>
              <a:t>Idle;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/>
              <a:t>counter;</a:t>
            </a:r>
          </a:p>
          <a:p>
            <a:pPr>
              <a:buNone/>
            </a:pPr>
            <a:r>
              <a:rPr lang="en-US" sz="2000" dirty="0" smtClean="0"/>
              <a:t>P(</a:t>
            </a:r>
            <a:r>
              <a:rPr lang="en-US" sz="2000" dirty="0" err="1" smtClean="0"/>
              <a:t>i</a:t>
            </a:r>
            <a:r>
              <a:rPr lang="en-US" sz="2000" dirty="0" smtClean="0"/>
              <a:t>) = if(x == Idle) {</a:t>
            </a:r>
          </a:p>
          <a:p>
            <a:pPr>
              <a:buNone/>
            </a:pPr>
            <a:r>
              <a:rPr lang="en-US" sz="2000" dirty="0" smtClean="0"/>
              <a:t>	 </a:t>
            </a:r>
            <a:r>
              <a:rPr lang="en-US" sz="2000" dirty="0" smtClean="0"/>
              <a:t>	((</a:t>
            </a:r>
            <a:r>
              <a:rPr lang="en-US" sz="2000" dirty="0" err="1" smtClean="0"/>
              <a:t>update.i</a:t>
            </a:r>
            <a:r>
              <a:rPr lang="en-US" sz="2000" dirty="0" smtClean="0"/>
              <a:t>{x = </a:t>
            </a:r>
            <a:r>
              <a:rPr lang="en-US" sz="2000" dirty="0" err="1" smtClean="0"/>
              <a:t>i</a:t>
            </a:r>
            <a:r>
              <a:rPr lang="en-US" sz="2000" dirty="0" smtClean="0"/>
              <a:t>} -&gt; </a:t>
            </a:r>
            <a:r>
              <a:rPr lang="en-US" sz="2000" dirty="0" smtClean="0">
                <a:solidFill>
                  <a:srgbClr val="FF0000"/>
                </a:solidFill>
              </a:rPr>
              <a:t>Wait[Epsilon]</a:t>
            </a:r>
            <a:r>
              <a:rPr lang="en-US" sz="2000" dirty="0" smtClean="0"/>
              <a:t>) </a:t>
            </a:r>
            <a:r>
              <a:rPr lang="en-US" sz="2000" dirty="0" smtClean="0">
                <a:solidFill>
                  <a:srgbClr val="FF0000"/>
                </a:solidFill>
              </a:rPr>
              <a:t>within[Delta]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if </a:t>
            </a:r>
            <a:r>
              <a:rPr lang="en-US" sz="2000" dirty="0" smtClean="0"/>
              <a:t>(x == 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smtClean="0"/>
              <a:t>{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	</a:t>
            </a:r>
            <a:r>
              <a:rPr lang="en-US" sz="2000" dirty="0" err="1" smtClean="0"/>
              <a:t>cs.i</a:t>
            </a:r>
            <a:r>
              <a:rPr lang="en-US" sz="2000" dirty="0" smtClean="0"/>
              <a:t>{counter</a:t>
            </a:r>
            <a:r>
              <a:rPr lang="en-US" sz="2000" dirty="0" smtClean="0"/>
              <a:t>++} -&gt; </a:t>
            </a:r>
            <a:r>
              <a:rPr lang="en-US" sz="2000" dirty="0" err="1" smtClean="0"/>
              <a:t>exit.i</a:t>
            </a:r>
            <a:r>
              <a:rPr lang="en-US" sz="2000" dirty="0" smtClean="0"/>
              <a:t>{counter--; x=Idle} -&gt; P(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} 	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else { P(</a:t>
            </a:r>
            <a:r>
              <a:rPr lang="en-US" sz="2000" dirty="0" err="1" smtClean="0"/>
              <a:t>i</a:t>
            </a:r>
            <a:r>
              <a:rPr lang="en-US" sz="2000" dirty="0" smtClean="0"/>
              <a:t>) }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      }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 smtClean="0"/>
              <a:t>     else { P(</a:t>
            </a:r>
            <a:r>
              <a:rPr lang="en-US" sz="2000" dirty="0" err="1" smtClean="0"/>
              <a:t>i</a:t>
            </a:r>
            <a:r>
              <a:rPr lang="en-US" sz="2000" dirty="0" smtClean="0"/>
              <a:t>) };</a:t>
            </a:r>
            <a:r>
              <a:rPr lang="en-US" sz="2000" dirty="0" smtClean="0"/>
              <a:t>		    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FischersProtocol</a:t>
            </a:r>
            <a:r>
              <a:rPr lang="en-US" sz="2000" dirty="0" smtClean="0"/>
              <a:t> </a:t>
            </a:r>
            <a:r>
              <a:rPr lang="en-US" sz="2000" dirty="0" smtClean="0"/>
              <a:t>= ||| </a:t>
            </a:r>
            <a:r>
              <a:rPr lang="en-US" sz="2000" dirty="0" err="1" smtClean="0"/>
              <a:t>i</a:t>
            </a:r>
            <a:r>
              <a:rPr lang="en-US" sz="2000" dirty="0" smtClean="0"/>
              <a:t>:{0..N-1}@P(</a:t>
            </a:r>
            <a:r>
              <a:rPr lang="en-US" sz="2000" dirty="0" err="1" smtClean="0"/>
              <a:t>i</a:t>
            </a:r>
            <a:r>
              <a:rPr lang="en-US" sz="2000" dirty="0" smtClean="0"/>
              <a:t>);	</a:t>
            </a:r>
          </a:p>
          <a:p>
            <a:pPr>
              <a:buNone/>
            </a:pPr>
            <a:r>
              <a:rPr lang="en-US" sz="2000" dirty="0" smtClean="0"/>
              <a:t>#</a:t>
            </a:r>
            <a:r>
              <a:rPr lang="en-US" sz="2000" dirty="0" smtClean="0"/>
              <a:t>assert </a:t>
            </a:r>
            <a:r>
              <a:rPr lang="en-US" sz="2000" dirty="0" err="1" smtClean="0"/>
              <a:t>FischersProtocol</a:t>
            </a:r>
            <a:r>
              <a:rPr lang="en-US" sz="2000" dirty="0" smtClean="0"/>
              <a:t> </a:t>
            </a:r>
            <a:r>
              <a:rPr lang="en-US" sz="2000" dirty="0" smtClean="0"/>
              <a:t>|= [] (update.0 -&gt; &lt;&gt; cs.0);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6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7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configuration is a pair (V, P) where V is the valuation of the variables and P is the current process expression</a:t>
            </a:r>
            <a:endParaRPr lang="en-US" dirty="0"/>
          </a:p>
        </p:txBody>
      </p:sp>
      <p:pic>
        <p:nvPicPr>
          <p:cNvPr id="9" name="Picture 8" descr="opSem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599" y="3276600"/>
            <a:ext cx="5486401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Dynamically activate/de-activate clocks</a:t>
            </a:r>
          </a:p>
          <a:p>
            <a:r>
              <a:rPr lang="en-US" dirty="0" smtClean="0"/>
              <a:t>Use a predicate to capture timing requirements</a:t>
            </a:r>
          </a:p>
          <a:p>
            <a:r>
              <a:rPr lang="en-US" dirty="0" smtClean="0"/>
              <a:t>Use DBM to systematically solve the predicate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8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Operational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9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abstract system configuration is a pair (V, P, D) where V is the valuation of the variables, P is the current process expression and D is a zone.</a:t>
            </a:r>
            <a:endParaRPr lang="en-US" dirty="0"/>
          </a:p>
        </p:txBody>
      </p:sp>
      <p:pic>
        <p:nvPicPr>
          <p:cNvPr id="9" name="Picture 8" descr="opSem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352800"/>
            <a:ext cx="6784660" cy="25908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UN_AT_NUS@ECMJSTZO47GFL577" val="3616"/>
  <p:tag name="FIRSTDCSSUNJ@WGRDSHVFUVWXY5MJ" val="3617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Arial Unicode MS"/>
        <a:cs typeface="宋体"/>
      </a:majorFont>
      <a:minorFont>
        <a:latin typeface="Arial"/>
        <a:ea typeface="Arial Unicode MS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2"/>
            <a:cs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2"/>
            <a:cs typeface="宋体" pitchFamily="2" charset="-122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wrap="square" rtlCol="0">
        <a:spAutoFit/>
      </a:bodyPr>
      <a:lstStyle>
        <a:defPPr>
          <a:defRPr dirty="0" smtClean="0"/>
        </a:defPPr>
      </a:lstStyle>
      <a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644</Words>
  <Application>Microsoft Office PowerPoint</Application>
  <PresentationFormat>On-screen Show (4:3)</PresentationFormat>
  <Paragraphs>117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</vt:lpstr>
      <vt:lpstr>Flow</vt:lpstr>
      <vt:lpstr>Verifying Stateful Timed CSP using Implicit Clocks and Zone Abstraction</vt:lpstr>
      <vt:lpstr>Slide 2</vt:lpstr>
      <vt:lpstr>Motivation</vt:lpstr>
      <vt:lpstr>Contributions</vt:lpstr>
      <vt:lpstr>System Model</vt:lpstr>
      <vt:lpstr>Example</vt:lpstr>
      <vt:lpstr>Operational Semantics</vt:lpstr>
      <vt:lpstr>Zone Abstraction</vt:lpstr>
      <vt:lpstr>Abstract Operational Semantics</vt:lpstr>
      <vt:lpstr>Example</vt:lpstr>
      <vt:lpstr>Example (cont’d)</vt:lpstr>
      <vt:lpstr>Example (cont’d)</vt:lpstr>
      <vt:lpstr>DBM</vt:lpstr>
      <vt:lpstr>System Verification</vt:lpstr>
      <vt:lpstr>Example: Refinement Checking</vt:lpstr>
      <vt:lpstr>Experiments</vt:lpstr>
      <vt:lpstr>Conclusion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Analysis Toolkit</dc:title>
  <dc:creator>dcssunj</dc:creator>
  <cp:lastModifiedBy>dcssunj</cp:lastModifiedBy>
  <cp:revision>435</cp:revision>
  <cp:lastPrinted>1601-01-01T00:00:00Z</cp:lastPrinted>
  <dcterms:created xsi:type="dcterms:W3CDTF">2009-07-24T06:40:48Z</dcterms:created>
  <dcterms:modified xsi:type="dcterms:W3CDTF">2009-12-02T09:15:55Z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